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1196" r:id="rId3"/>
    <p:sldId id="1241" r:id="rId4"/>
    <p:sldId id="1242" r:id="rId5"/>
    <p:sldId id="1243" r:id="rId6"/>
    <p:sldId id="1251" r:id="rId7"/>
    <p:sldId id="1286" r:id="rId8"/>
    <p:sldId id="1291" r:id="rId9"/>
    <p:sldId id="1290" r:id="rId10"/>
    <p:sldId id="1285" r:id="rId11"/>
    <p:sldId id="1310" r:id="rId12"/>
    <p:sldId id="1245" r:id="rId13"/>
    <p:sldId id="1246" r:id="rId14"/>
    <p:sldId id="1247" r:id="rId15"/>
    <p:sldId id="1311" r:id="rId16"/>
    <p:sldId id="1312" r:id="rId17"/>
    <p:sldId id="1315" r:id="rId18"/>
    <p:sldId id="1314" r:id="rId19"/>
    <p:sldId id="1316" r:id="rId20"/>
    <p:sldId id="1318" r:id="rId21"/>
    <p:sldId id="1319" r:id="rId22"/>
    <p:sldId id="1308" r:id="rId23"/>
    <p:sldId id="1252" r:id="rId24"/>
    <p:sldId id="1283" r:id="rId25"/>
    <p:sldId id="1233" r:id="rId26"/>
    <p:sldId id="1255" r:id="rId27"/>
    <p:sldId id="1236" r:id="rId28"/>
    <p:sldId id="1257" r:id="rId29"/>
    <p:sldId id="1234" r:id="rId30"/>
    <p:sldId id="1279" r:id="rId31"/>
    <p:sldId id="1301" r:id="rId32"/>
    <p:sldId id="1287" r:id="rId33"/>
    <p:sldId id="1295" r:id="rId34"/>
    <p:sldId id="1302" r:id="rId35"/>
    <p:sldId id="1275" r:id="rId36"/>
    <p:sldId id="1276" r:id="rId37"/>
    <p:sldId id="1303" r:id="rId38"/>
    <p:sldId id="1297" r:id="rId39"/>
    <p:sldId id="1304" r:id="rId40"/>
    <p:sldId id="1278" r:id="rId41"/>
    <p:sldId id="1280" r:id="rId42"/>
    <p:sldId id="1309" r:id="rId43"/>
    <p:sldId id="382" r:id="rId44"/>
    <p:sldId id="1271" r:id="rId45"/>
    <p:sldId id="1277" r:id="rId46"/>
    <p:sldId id="1281" r:id="rId47"/>
    <p:sldId id="1273" r:id="rId48"/>
    <p:sldId id="1300" r:id="rId49"/>
    <p:sldId id="1248"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44" autoAdjust="0"/>
    <p:restoredTop sz="86395" autoAdjust="0"/>
  </p:normalViewPr>
  <p:slideViewPr>
    <p:cSldViewPr>
      <p:cViewPr varScale="1">
        <p:scale>
          <a:sx n="68" d="100"/>
          <a:sy n="68" d="100"/>
        </p:scale>
        <p:origin x="456" y="67"/>
      </p:cViewPr>
      <p:guideLst>
        <p:guide orient="horz" pos="2160"/>
        <p:guide pos="2880"/>
      </p:guideLst>
    </p:cSldViewPr>
  </p:slideViewPr>
  <p:outlineViewPr>
    <p:cViewPr>
      <p:scale>
        <a:sx n="33" d="100"/>
        <a:sy n="33" d="100"/>
      </p:scale>
      <p:origin x="0" y="-225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2022/9/13</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ipsj.ixsq.nii.ac.jp/ej/index.php?action=pages_view_main&amp;active_action=repository_view_main_item_snippet&amp;index_id=9919&amp;pn=1&amp;count=20&amp;order=7&amp;lang=japanese&amp;page_id=13&amp;block_id=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hyperlink" Target="https://u-tokyo-ac-jp.zoom.u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 Id="rId7" Type="http://schemas.openxmlformats.org/officeDocument/2006/relationships/hyperlink" Target="https://support.zoom.us/hc/ja/articles/8158738379917" TargetMode="External"/><Relationship Id="rId2" Type="http://schemas.openxmlformats.org/officeDocument/2006/relationships/hyperlink" Target="https://support.zoom.us/hc/ja/articles/360048660871-%E3%83%9F%E3%83%BC%E3%83%86%E3%82%A3%E3%83%B3%E3%82%B0%E3%81%A7%E3%81%AE%E3%82%A8%E3%83%B3%E3%83%89%E3%83%84%E3%83%BC%E3%82%A8%E3%83%B3%E3%83%89%E6%9A%97%E5%8F%B7%E5%8C%96-E2EE-" TargetMode="External"/><Relationship Id="rId1" Type="http://schemas.openxmlformats.org/officeDocument/2006/relationships/slideLayout" Target="../slideLayouts/slideLayout2.xml"/><Relationship Id="rId6" Type="http://schemas.openxmlformats.org/officeDocument/2006/relationships/hyperlink" Target="https://support.zoom.us/hc/ja/articles/360061113751" TargetMode="External"/><Relationship Id="rId5" Type="http://schemas.openxmlformats.org/officeDocument/2006/relationships/hyperlink" Target="https://support.zoom.us/hc/en-us/articles/8550395207693-Sharing-screen-and-broadcasting-to-breakout-rooms" TargetMode="External"/><Relationship Id="rId4" Type="http://schemas.openxmlformats.org/officeDocument/2006/relationships/hyperlink" Target="https://support.zoom.us/hc/ja/articles/206476313-%E3%83%96%E3%83%AC%E3%83%BC%E3%82%AF%E3%82%A2%E3%82%A6%E3%83%88%E3%83%AB%E3%83%BC%E3%83%A0%E3%81%AE%E7%AE%A1%E7%90%8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utelecon.webex.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hyperlink" Target="https://sli.d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804248" y="3140968"/>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lang="en-US" altLang="ja-JP" dirty="0"/>
              <a:t>/</a:t>
            </a:r>
            <a:r>
              <a:rPr kumimoji="1" lang="en-US" altLang="ja-JP" dirty="0"/>
              <a:t>G</a:t>
            </a:r>
            <a:r>
              <a:rPr kumimoji="1" lang="ja-JP" altLang="en-US" dirty="0"/>
              <a:t>クラウド：一番の使い道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メールにファイル添付</a:t>
            </a:r>
            <a:r>
              <a:rPr lang="ja-JP" altLang="en-US" dirty="0"/>
              <a:t> </a:t>
            </a:r>
            <a:br>
              <a:rPr lang="en-US" altLang="ja-JP" dirty="0"/>
            </a:br>
            <a:r>
              <a:rPr lang="ja-JP" altLang="en-US" dirty="0"/>
              <a:t>                          </a:t>
            </a:r>
            <a:r>
              <a:rPr lang="ja-JP" altLang="en-US"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r>
              <a:rPr lang="ja-JP" altLang="en-US" dirty="0">
                <a:solidFill>
                  <a:srgbClr val="00B050"/>
                </a:solidFill>
                <a:sym typeface="Symbol" panose="05050102010706020507" pitchFamily="18" charset="2"/>
              </a:rPr>
              <a:t> クラウドで</a:t>
            </a:r>
            <a:r>
              <a:rPr lang="ja-JP" altLang="en-US" dirty="0">
                <a:solidFill>
                  <a:srgbClr val="00B050"/>
                </a:solidFill>
              </a:rPr>
              <a:t>ファイルの共有</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8" name="グループ化 27">
            <a:extLst>
              <a:ext uri="{FF2B5EF4-FFF2-40B4-BE49-F238E27FC236}">
                <a16:creationId xmlns:a16="http://schemas.microsoft.com/office/drawing/2014/main" id="{32DEB86F-C7FF-E135-A1F4-9290F1DD8979}"/>
              </a:ext>
            </a:extLst>
          </p:cNvPr>
          <p:cNvGrpSpPr/>
          <p:nvPr/>
        </p:nvGrpSpPr>
        <p:grpSpPr>
          <a:xfrm>
            <a:off x="872055" y="4692019"/>
            <a:ext cx="3312368" cy="999483"/>
            <a:chOff x="251520" y="4815455"/>
            <a:chExt cx="3996230" cy="1205833"/>
          </a:xfrm>
        </p:grpSpPr>
        <p:grpSp>
          <p:nvGrpSpPr>
            <p:cNvPr id="7" name="グループ化 6">
              <a:extLst>
                <a:ext uri="{FF2B5EF4-FFF2-40B4-BE49-F238E27FC236}">
                  <a16:creationId xmlns:a16="http://schemas.microsoft.com/office/drawing/2014/main" id="{915A42B9-BC62-EAD8-BEFF-683CB2934836}"/>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8" name="二等辺三角形 7">
                <a:extLst>
                  <a:ext uri="{FF2B5EF4-FFF2-40B4-BE49-F238E27FC236}">
                    <a16:creationId xmlns:a16="http://schemas.microsoft.com/office/drawing/2014/main" id="{A1C6807C-B3B4-0620-9D54-8C30CDEB4A5C}"/>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部分円 8">
                <a:extLst>
                  <a:ext uri="{FF2B5EF4-FFF2-40B4-BE49-F238E27FC236}">
                    <a16:creationId xmlns:a16="http://schemas.microsoft.com/office/drawing/2014/main" id="{1DFBD31F-B9CE-F3DC-883A-A7EC6C9D9A1A}"/>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a:extLst>
                <a:ext uri="{FF2B5EF4-FFF2-40B4-BE49-F238E27FC236}">
                  <a16:creationId xmlns:a16="http://schemas.microsoft.com/office/drawing/2014/main" id="{586419D8-200E-D9B3-D1D1-3F8D1D4B4284}"/>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1" name="二等辺三角形 10">
                <a:extLst>
                  <a:ext uri="{FF2B5EF4-FFF2-40B4-BE49-F238E27FC236}">
                    <a16:creationId xmlns:a16="http://schemas.microsoft.com/office/drawing/2014/main" id="{1C1C29D9-59E1-7D0C-8087-0305B54B28C1}"/>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部分円 11">
                <a:extLst>
                  <a:ext uri="{FF2B5EF4-FFF2-40B4-BE49-F238E27FC236}">
                    <a16:creationId xmlns:a16="http://schemas.microsoft.com/office/drawing/2014/main" id="{72324FF1-A352-2BD4-A53C-45C61AEFA73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 name="直線矢印コネクタ 12">
              <a:extLst>
                <a:ext uri="{FF2B5EF4-FFF2-40B4-BE49-F238E27FC236}">
                  <a16:creationId xmlns:a16="http://schemas.microsoft.com/office/drawing/2014/main" id="{8D17AAE2-50E7-D779-989C-4802243E9EBE}"/>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図 13" descr="ケーキ, 座る, テーブル が含まれている画像&#10;&#10;自動的に生成された説明">
              <a:extLst>
                <a:ext uri="{FF2B5EF4-FFF2-40B4-BE49-F238E27FC236}">
                  <a16:creationId xmlns:a16="http://schemas.microsoft.com/office/drawing/2014/main" id="{24E790B7-C144-C410-7B96-095344B8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5" name="コンテンツ プレースホルダー 19" descr="文字と絵が描かれた絵&#10;&#10;中程度の精度で自動的に生成された説明">
              <a:extLst>
                <a:ext uri="{FF2B5EF4-FFF2-40B4-BE49-F238E27FC236}">
                  <a16:creationId xmlns:a16="http://schemas.microsoft.com/office/drawing/2014/main" id="{92AAFC1F-9924-E728-E455-7D586A33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29" name="グループ化 28">
            <a:extLst>
              <a:ext uri="{FF2B5EF4-FFF2-40B4-BE49-F238E27FC236}">
                <a16:creationId xmlns:a16="http://schemas.microsoft.com/office/drawing/2014/main" id="{D3C6424A-56A6-64FA-E45A-6D31FAB182C8}"/>
              </a:ext>
            </a:extLst>
          </p:cNvPr>
          <p:cNvGrpSpPr/>
          <p:nvPr/>
        </p:nvGrpSpPr>
        <p:grpSpPr>
          <a:xfrm>
            <a:off x="5090906" y="2313088"/>
            <a:ext cx="3408954" cy="3348160"/>
            <a:chOff x="4836604" y="2063321"/>
            <a:chExt cx="3996230" cy="3924963"/>
          </a:xfrm>
        </p:grpSpPr>
        <p:grpSp>
          <p:nvGrpSpPr>
            <p:cNvPr id="16" name="グループ化 15">
              <a:extLst>
                <a:ext uri="{FF2B5EF4-FFF2-40B4-BE49-F238E27FC236}">
                  <a16:creationId xmlns:a16="http://schemas.microsoft.com/office/drawing/2014/main" id="{0C21C5C2-5CE3-4D54-F9BA-1E4606E32C09}"/>
                </a:ext>
              </a:extLst>
            </p:cNvPr>
            <p:cNvGrpSpPr/>
            <p:nvPr/>
          </p:nvGrpSpPr>
          <p:grpSpPr>
            <a:xfrm>
              <a:off x="4836604" y="4845287"/>
              <a:ext cx="698692" cy="1142997"/>
              <a:chOff x="1259632" y="2492896"/>
              <a:chExt cx="792088" cy="1295783"/>
            </a:xfrm>
            <a:solidFill>
              <a:schemeClr val="tx1">
                <a:lumMod val="50000"/>
                <a:lumOff val="50000"/>
              </a:schemeClr>
            </a:solidFill>
          </p:grpSpPr>
          <p:sp>
            <p:nvSpPr>
              <p:cNvPr id="17" name="二等辺三角形 16">
                <a:extLst>
                  <a:ext uri="{FF2B5EF4-FFF2-40B4-BE49-F238E27FC236}">
                    <a16:creationId xmlns:a16="http://schemas.microsoft.com/office/drawing/2014/main" id="{9F39FCB2-C5B4-7B22-83DE-12277F514FC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45B9DC8-EC45-E265-E127-436DFE7626D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4E4D77F1-3908-58BF-37C3-ECCBEFA29EB6}"/>
                </a:ext>
              </a:extLst>
            </p:cNvPr>
            <p:cNvGrpSpPr/>
            <p:nvPr/>
          </p:nvGrpSpPr>
          <p:grpSpPr>
            <a:xfrm flipH="1">
              <a:off x="8134142" y="4840210"/>
              <a:ext cx="698692" cy="1142997"/>
              <a:chOff x="1259632" y="2492896"/>
              <a:chExt cx="792088" cy="1295783"/>
            </a:xfrm>
            <a:solidFill>
              <a:schemeClr val="tx1">
                <a:lumMod val="50000"/>
                <a:lumOff val="50000"/>
              </a:schemeClr>
            </a:solidFill>
          </p:grpSpPr>
          <p:sp>
            <p:nvSpPr>
              <p:cNvPr id="20" name="二等辺三角形 19">
                <a:extLst>
                  <a:ext uri="{FF2B5EF4-FFF2-40B4-BE49-F238E27FC236}">
                    <a16:creationId xmlns:a16="http://schemas.microsoft.com/office/drawing/2014/main" id="{4E809E34-D4EE-90B9-CD8E-3337311B1F3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6AD7F6F7-F4FF-1A14-AFE2-B4C5328F8A9E}"/>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2" name="直線矢印コネクタ 21">
              <a:extLst>
                <a:ext uri="{FF2B5EF4-FFF2-40B4-BE49-F238E27FC236}">
                  <a16:creationId xmlns:a16="http://schemas.microsoft.com/office/drawing/2014/main" id="{DAE471E8-82D5-F342-FA20-A7796055D9CF}"/>
                </a:ext>
              </a:extLst>
            </p:cNvPr>
            <p:cNvCxnSpPr>
              <a:cxnSpLocks/>
            </p:cNvCxnSpPr>
            <p:nvPr/>
          </p:nvCxnSpPr>
          <p:spPr>
            <a:xfrm>
              <a:off x="5594305" y="5538903"/>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descr="ケーキ, 座る, テーブル が含まれている画像&#10;&#10;自動的に生成された説明">
              <a:extLst>
                <a:ext uri="{FF2B5EF4-FFF2-40B4-BE49-F238E27FC236}">
                  <a16:creationId xmlns:a16="http://schemas.microsoft.com/office/drawing/2014/main" id="{41FD89F2-1B67-9D01-1FAF-189F5A749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881" y="4813942"/>
              <a:ext cx="844931" cy="698693"/>
            </a:xfrm>
            <a:prstGeom prst="rect">
              <a:avLst/>
            </a:prstGeom>
          </p:spPr>
        </p:pic>
        <p:pic>
          <p:nvPicPr>
            <p:cNvPr id="24" name="図 23" descr="食品 が含まれている画像&#10;&#10;自動的に生成された説明">
              <a:extLst>
                <a:ext uri="{FF2B5EF4-FFF2-40B4-BE49-F238E27FC236}">
                  <a16:creationId xmlns:a16="http://schemas.microsoft.com/office/drawing/2014/main" id="{4F72342E-27E8-8B55-B629-87ECD7DBEA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881" y="2063321"/>
              <a:ext cx="1714621" cy="1714621"/>
            </a:xfrm>
            <a:prstGeom prst="rect">
              <a:avLst/>
            </a:prstGeom>
          </p:spPr>
        </p:pic>
        <p:pic>
          <p:nvPicPr>
            <p:cNvPr id="25" name="コンテンツ プレースホルダー 19" descr="文字と絵が描かれた絵&#10;&#10;中程度の精度で自動的に生成された説明">
              <a:extLst>
                <a:ext uri="{FF2B5EF4-FFF2-40B4-BE49-F238E27FC236}">
                  <a16:creationId xmlns:a16="http://schemas.microsoft.com/office/drawing/2014/main" id="{84E7FBD7-39B6-9816-8B69-4E8F6FB804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46" y="2063321"/>
              <a:ext cx="665089" cy="771831"/>
            </a:xfrm>
            <a:prstGeom prst="rect">
              <a:avLst/>
            </a:prstGeom>
          </p:spPr>
        </p:pic>
        <p:cxnSp>
          <p:nvCxnSpPr>
            <p:cNvPr id="26" name="直線コネクタ 25">
              <a:extLst>
                <a:ext uri="{FF2B5EF4-FFF2-40B4-BE49-F238E27FC236}">
                  <a16:creationId xmlns:a16="http://schemas.microsoft.com/office/drawing/2014/main" id="{AA8A0F6D-8BAF-A343-A2D2-6A3DA56D7CBA}"/>
                </a:ext>
              </a:extLst>
            </p:cNvPr>
            <p:cNvCxnSpPr>
              <a:stCxn id="23" idx="0"/>
            </p:cNvCxnSpPr>
            <p:nvPr/>
          </p:nvCxnSpPr>
          <p:spPr>
            <a:xfrm flipV="1">
              <a:off x="6646347" y="2719082"/>
              <a:ext cx="422465" cy="2094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63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7E6AE-81A3-5663-EF74-6D6D593F8D88}"/>
              </a:ext>
            </a:extLst>
          </p:cNvPr>
          <p:cNvSpPr>
            <a:spLocks noGrp="1"/>
          </p:cNvSpPr>
          <p:nvPr>
            <p:ph type="title"/>
          </p:nvPr>
        </p:nvSpPr>
        <p:spPr/>
        <p:txBody>
          <a:bodyPr>
            <a:normAutofit/>
          </a:bodyPr>
          <a:lstStyle/>
          <a:p>
            <a:r>
              <a:rPr lang="ja-JP" altLang="en-US" dirty="0"/>
              <a:t>理由</a:t>
            </a:r>
            <a:r>
              <a:rPr lang="en-US" altLang="ja-JP" dirty="0"/>
              <a:t>1: </a:t>
            </a:r>
            <a:r>
              <a:rPr lang="ja-JP" altLang="en-US" dirty="0"/>
              <a:t>仕事の効率（利便性）</a:t>
            </a:r>
            <a:endParaRPr kumimoji="1" lang="ja-JP" altLang="en-US" dirty="0"/>
          </a:p>
        </p:txBody>
      </p:sp>
      <p:sp>
        <p:nvSpPr>
          <p:cNvPr id="4" name="日付プレースホルダー 3">
            <a:extLst>
              <a:ext uri="{FF2B5EF4-FFF2-40B4-BE49-F238E27FC236}">
                <a16:creationId xmlns:a16="http://schemas.microsoft.com/office/drawing/2014/main" id="{48195A22-7DD0-0851-7F34-0DDC928C6BE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96F53A5-5900-E206-1BED-8F2567109D7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9B864BE-1456-278E-1B48-57A76C98B4F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118" name="コンテンツ プレースホルダー 117">
            <a:extLst>
              <a:ext uri="{FF2B5EF4-FFF2-40B4-BE49-F238E27FC236}">
                <a16:creationId xmlns:a16="http://schemas.microsoft.com/office/drawing/2014/main" id="{7983D62A-DEE1-80E1-540C-1A52437BA288}"/>
              </a:ext>
            </a:extLst>
          </p:cNvPr>
          <p:cNvSpPr>
            <a:spLocks noGrp="1"/>
          </p:cNvSpPr>
          <p:nvPr>
            <p:ph idx="1"/>
          </p:nvPr>
        </p:nvSpPr>
        <p:spPr/>
        <p:txBody>
          <a:bodyPr/>
          <a:lstStyle/>
          <a:p>
            <a:r>
              <a:rPr lang="ja-JP" altLang="en-US" dirty="0"/>
              <a:t>典型的場面</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の資料送信（フォルダを共有）</a:t>
            </a:r>
            <a:endParaRPr lang="en-US" altLang="ja-JP" dirty="0"/>
          </a:p>
        </p:txBody>
      </p:sp>
      <p:grpSp>
        <p:nvGrpSpPr>
          <p:cNvPr id="119" name="グループ化 118">
            <a:extLst>
              <a:ext uri="{FF2B5EF4-FFF2-40B4-BE49-F238E27FC236}">
                <a16:creationId xmlns:a16="http://schemas.microsoft.com/office/drawing/2014/main" id="{F31A87C8-5546-0B17-FDDF-C28EBA6828B5}"/>
              </a:ext>
            </a:extLst>
          </p:cNvPr>
          <p:cNvGrpSpPr/>
          <p:nvPr/>
        </p:nvGrpSpPr>
        <p:grpSpPr>
          <a:xfrm>
            <a:off x="959151" y="4941168"/>
            <a:ext cx="352137" cy="576064"/>
            <a:chOff x="1259632" y="2492896"/>
            <a:chExt cx="792088" cy="1295783"/>
          </a:xfrm>
          <a:solidFill>
            <a:schemeClr val="tx1">
              <a:lumMod val="50000"/>
              <a:lumOff val="50000"/>
            </a:schemeClr>
          </a:solidFill>
        </p:grpSpPr>
        <p:sp>
          <p:nvSpPr>
            <p:cNvPr id="120" name="二等辺三角形 119">
              <a:extLst>
                <a:ext uri="{FF2B5EF4-FFF2-40B4-BE49-F238E27FC236}">
                  <a16:creationId xmlns:a16="http://schemas.microsoft.com/office/drawing/2014/main" id="{87CADE2E-AC82-63C6-D77D-307A25F3FDDE}"/>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部分円 120">
              <a:extLst>
                <a:ext uri="{FF2B5EF4-FFF2-40B4-BE49-F238E27FC236}">
                  <a16:creationId xmlns:a16="http://schemas.microsoft.com/office/drawing/2014/main" id="{C5BF6DA5-8764-5E76-7830-39176E71C6D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2" name="グループ化 121">
            <a:extLst>
              <a:ext uri="{FF2B5EF4-FFF2-40B4-BE49-F238E27FC236}">
                <a16:creationId xmlns:a16="http://schemas.microsoft.com/office/drawing/2014/main" id="{CCB2DF0B-03D1-CEFD-1502-C6259819E9A5}"/>
              </a:ext>
            </a:extLst>
          </p:cNvPr>
          <p:cNvGrpSpPr/>
          <p:nvPr/>
        </p:nvGrpSpPr>
        <p:grpSpPr>
          <a:xfrm>
            <a:off x="3067735" y="4941168"/>
            <a:ext cx="352137" cy="576064"/>
            <a:chOff x="1259632" y="2492896"/>
            <a:chExt cx="792088" cy="1295783"/>
          </a:xfrm>
          <a:solidFill>
            <a:schemeClr val="tx1">
              <a:lumMod val="50000"/>
              <a:lumOff val="50000"/>
            </a:schemeClr>
          </a:solidFill>
        </p:grpSpPr>
        <p:sp>
          <p:nvSpPr>
            <p:cNvPr id="123" name="二等辺三角形 122">
              <a:extLst>
                <a:ext uri="{FF2B5EF4-FFF2-40B4-BE49-F238E27FC236}">
                  <a16:creationId xmlns:a16="http://schemas.microsoft.com/office/drawing/2014/main" id="{61D34742-E5AF-FD2B-0F71-5695332C5E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部分円 123">
              <a:extLst>
                <a:ext uri="{FF2B5EF4-FFF2-40B4-BE49-F238E27FC236}">
                  <a16:creationId xmlns:a16="http://schemas.microsoft.com/office/drawing/2014/main" id="{75571E14-7F8D-6742-7312-7E6A285D993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5" name="グループ化 124">
            <a:extLst>
              <a:ext uri="{FF2B5EF4-FFF2-40B4-BE49-F238E27FC236}">
                <a16:creationId xmlns:a16="http://schemas.microsoft.com/office/drawing/2014/main" id="{1D99629C-D38D-FC73-6420-248D48A1C38E}"/>
              </a:ext>
            </a:extLst>
          </p:cNvPr>
          <p:cNvGrpSpPr/>
          <p:nvPr/>
        </p:nvGrpSpPr>
        <p:grpSpPr>
          <a:xfrm>
            <a:off x="2534335" y="5877272"/>
            <a:ext cx="352137" cy="576064"/>
            <a:chOff x="1259632" y="2492896"/>
            <a:chExt cx="792088" cy="1295783"/>
          </a:xfrm>
          <a:solidFill>
            <a:schemeClr val="tx1">
              <a:lumMod val="50000"/>
              <a:lumOff val="50000"/>
            </a:schemeClr>
          </a:solidFill>
        </p:grpSpPr>
        <p:sp>
          <p:nvSpPr>
            <p:cNvPr id="126" name="二等辺三角形 125">
              <a:extLst>
                <a:ext uri="{FF2B5EF4-FFF2-40B4-BE49-F238E27FC236}">
                  <a16:creationId xmlns:a16="http://schemas.microsoft.com/office/drawing/2014/main" id="{D64EF9AA-1A62-2BB8-CF2B-E233B283D982}"/>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部分円 126">
              <a:extLst>
                <a:ext uri="{FF2B5EF4-FFF2-40B4-BE49-F238E27FC236}">
                  <a16:creationId xmlns:a16="http://schemas.microsoft.com/office/drawing/2014/main" id="{4F33625D-127F-7361-DBEA-525BF789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8" name="グループ化 127">
            <a:extLst>
              <a:ext uri="{FF2B5EF4-FFF2-40B4-BE49-F238E27FC236}">
                <a16:creationId xmlns:a16="http://schemas.microsoft.com/office/drawing/2014/main" id="{4CA23EC0-79EB-44B7-253E-B4308D32AC22}"/>
              </a:ext>
            </a:extLst>
          </p:cNvPr>
          <p:cNvGrpSpPr/>
          <p:nvPr/>
        </p:nvGrpSpPr>
        <p:grpSpPr>
          <a:xfrm>
            <a:off x="1286576" y="5872420"/>
            <a:ext cx="352137" cy="576064"/>
            <a:chOff x="1259632" y="2492896"/>
            <a:chExt cx="792088" cy="1295783"/>
          </a:xfrm>
          <a:solidFill>
            <a:schemeClr val="tx1">
              <a:lumMod val="50000"/>
              <a:lumOff val="50000"/>
            </a:schemeClr>
          </a:solidFill>
        </p:grpSpPr>
        <p:sp>
          <p:nvSpPr>
            <p:cNvPr id="129" name="二等辺三角形 128">
              <a:extLst>
                <a:ext uri="{FF2B5EF4-FFF2-40B4-BE49-F238E27FC236}">
                  <a16:creationId xmlns:a16="http://schemas.microsoft.com/office/drawing/2014/main" id="{E736DD97-F9B3-7789-DAA9-610A8A02A333}"/>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部分円 129">
              <a:extLst>
                <a:ext uri="{FF2B5EF4-FFF2-40B4-BE49-F238E27FC236}">
                  <a16:creationId xmlns:a16="http://schemas.microsoft.com/office/drawing/2014/main" id="{E5037F6E-3F72-62DD-71CB-7479DC7BF5D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1" name="直線矢印コネクタ 130">
            <a:extLst>
              <a:ext uri="{FF2B5EF4-FFF2-40B4-BE49-F238E27FC236}">
                <a16:creationId xmlns:a16="http://schemas.microsoft.com/office/drawing/2014/main" id="{70F559D4-2FB6-4CF0-2673-BE72434390EF}"/>
              </a:ext>
            </a:extLst>
          </p:cNvPr>
          <p:cNvCxnSpPr>
            <a:stCxn id="121" idx="0"/>
            <a:endCxn id="124" idx="2"/>
          </p:cNvCxnSpPr>
          <p:nvPr/>
        </p:nvCxnSpPr>
        <p:spPr>
          <a:xfrm>
            <a:off x="1311288" y="5117237"/>
            <a:ext cx="175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012414C2-3DD8-C730-1C37-124F6FC3B634}"/>
              </a:ext>
            </a:extLst>
          </p:cNvPr>
          <p:cNvCxnSpPr>
            <a:cxnSpLocks/>
            <a:stCxn id="124" idx="2"/>
            <a:endCxn id="121" idx="1"/>
          </p:cNvCxnSpPr>
          <p:nvPr/>
        </p:nvCxnSpPr>
        <p:spPr>
          <a:xfrm flipH="1">
            <a:off x="1135220" y="5117237"/>
            <a:ext cx="1932515"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4D6ACE74-FC88-B728-B4F0-FD76040B5646}"/>
              </a:ext>
            </a:extLst>
          </p:cNvPr>
          <p:cNvCxnSpPr>
            <a:cxnSpLocks/>
            <a:stCxn id="121" idx="1"/>
            <a:endCxn id="127" idx="2"/>
          </p:cNvCxnSpPr>
          <p:nvPr/>
        </p:nvCxnSpPr>
        <p:spPr>
          <a:xfrm>
            <a:off x="1135220" y="5293305"/>
            <a:ext cx="1399115"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53BC0FA7-FAA9-01A9-7509-74A9EFE29581}"/>
              </a:ext>
            </a:extLst>
          </p:cNvPr>
          <p:cNvCxnSpPr>
            <a:cxnSpLocks/>
            <a:stCxn id="127" idx="2"/>
            <a:endCxn id="130" idx="0"/>
          </p:cNvCxnSpPr>
          <p:nvPr/>
        </p:nvCxnSpPr>
        <p:spPr>
          <a:xfrm flipH="1" flipV="1">
            <a:off x="1638713" y="6048489"/>
            <a:ext cx="895622"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DA9DC55E-0643-8352-A32D-3D1E5EA39F94}"/>
              </a:ext>
            </a:extLst>
          </p:cNvPr>
          <p:cNvCxnSpPr>
            <a:cxnSpLocks/>
            <a:stCxn id="130" idx="0"/>
            <a:endCxn id="124" idx="1"/>
          </p:cNvCxnSpPr>
          <p:nvPr/>
        </p:nvCxnSpPr>
        <p:spPr>
          <a:xfrm flipV="1">
            <a:off x="1638713" y="5293305"/>
            <a:ext cx="1605091"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603758E-0EDB-67EA-5F2C-2159B70355E7}"/>
              </a:ext>
            </a:extLst>
          </p:cNvPr>
          <p:cNvCxnSpPr>
            <a:cxnSpLocks/>
            <a:stCxn id="124" idx="1"/>
            <a:endCxn id="130" idx="3"/>
          </p:cNvCxnSpPr>
          <p:nvPr/>
        </p:nvCxnSpPr>
        <p:spPr>
          <a:xfrm flipH="1">
            <a:off x="1462645" y="5293305"/>
            <a:ext cx="1781159"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コンテンツ プレースホルダー 19" descr="文字と絵が描かれた絵&#10;&#10;中程度の精度で自動的に生成された説明">
            <a:extLst>
              <a:ext uri="{FF2B5EF4-FFF2-40B4-BE49-F238E27FC236}">
                <a16:creationId xmlns:a16="http://schemas.microsoft.com/office/drawing/2014/main" id="{7D203258-347B-EADA-86CB-ED5B6F39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583" y="5136479"/>
            <a:ext cx="360040" cy="417824"/>
          </a:xfrm>
          <a:prstGeom prst="rect">
            <a:avLst/>
          </a:prstGeom>
        </p:spPr>
      </p:pic>
      <p:pic>
        <p:nvPicPr>
          <p:cNvPr id="138" name="図 137" descr="アイコン&#10;&#10;自動的に生成された説明">
            <a:extLst>
              <a:ext uri="{FF2B5EF4-FFF2-40B4-BE49-F238E27FC236}">
                <a16:creationId xmlns:a16="http://schemas.microsoft.com/office/drawing/2014/main" id="{76A13D57-62E1-98C6-11CC-7EA0B2CFE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859" y="5086213"/>
            <a:ext cx="360040" cy="417824"/>
          </a:xfrm>
          <a:prstGeom prst="rect">
            <a:avLst/>
          </a:prstGeom>
        </p:spPr>
      </p:pic>
      <p:pic>
        <p:nvPicPr>
          <p:cNvPr id="139" name="コンテンツ プレースホルダー 19" descr="文字と絵が描かれた絵&#10;&#10;中程度の精度で自動的に生成された説明">
            <a:extLst>
              <a:ext uri="{FF2B5EF4-FFF2-40B4-BE49-F238E27FC236}">
                <a16:creationId xmlns:a16="http://schemas.microsoft.com/office/drawing/2014/main" id="{AE4E8109-271B-76B0-085C-6AEDDF7D6A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743" y="5356425"/>
            <a:ext cx="360040" cy="417824"/>
          </a:xfrm>
          <a:prstGeom prst="rect">
            <a:avLst/>
          </a:prstGeom>
        </p:spPr>
      </p:pic>
      <p:pic>
        <p:nvPicPr>
          <p:cNvPr id="140" name="図 139" descr="アイコン&#10;&#10;自動的に生成された説明">
            <a:extLst>
              <a:ext uri="{FF2B5EF4-FFF2-40B4-BE49-F238E27FC236}">
                <a16:creationId xmlns:a16="http://schemas.microsoft.com/office/drawing/2014/main" id="{EA522FE9-A301-65F9-D05D-08E324DB6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019" y="5306159"/>
            <a:ext cx="360040" cy="417824"/>
          </a:xfrm>
          <a:prstGeom prst="rect">
            <a:avLst/>
          </a:prstGeom>
        </p:spPr>
      </p:pic>
      <p:pic>
        <p:nvPicPr>
          <p:cNvPr id="141" name="コンテンツ プレースホルダー 19" descr="文字と絵が描かれた絵&#10;&#10;中程度の精度で自動的に生成された説明">
            <a:extLst>
              <a:ext uri="{FF2B5EF4-FFF2-40B4-BE49-F238E27FC236}">
                <a16:creationId xmlns:a16="http://schemas.microsoft.com/office/drawing/2014/main" id="{DD53F9FE-EFE0-AB2B-1EFC-F4C9124F5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157" y="6033068"/>
            <a:ext cx="360040" cy="417824"/>
          </a:xfrm>
          <a:prstGeom prst="rect">
            <a:avLst/>
          </a:prstGeom>
        </p:spPr>
      </p:pic>
      <p:pic>
        <p:nvPicPr>
          <p:cNvPr id="142" name="図 141" descr="アイコン&#10;&#10;自動的に生成された説明">
            <a:extLst>
              <a:ext uri="{FF2B5EF4-FFF2-40B4-BE49-F238E27FC236}">
                <a16:creationId xmlns:a16="http://schemas.microsoft.com/office/drawing/2014/main" id="{42A90443-E090-1883-634E-883BE99B1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433" y="5982802"/>
            <a:ext cx="360040" cy="417824"/>
          </a:xfrm>
          <a:prstGeom prst="rect">
            <a:avLst/>
          </a:prstGeom>
        </p:spPr>
      </p:pic>
      <p:pic>
        <p:nvPicPr>
          <p:cNvPr id="143" name="コンテンツ プレースホルダー 19" descr="文字と絵が描かれた絵&#10;&#10;中程度の精度で自動的に生成された説明">
            <a:extLst>
              <a:ext uri="{FF2B5EF4-FFF2-40B4-BE49-F238E27FC236}">
                <a16:creationId xmlns:a16="http://schemas.microsoft.com/office/drawing/2014/main" id="{E4604858-DDD3-C840-7BF8-9A33F5D3F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533" y="5520283"/>
            <a:ext cx="360040" cy="417824"/>
          </a:xfrm>
          <a:prstGeom prst="rect">
            <a:avLst/>
          </a:prstGeom>
        </p:spPr>
      </p:pic>
      <p:pic>
        <p:nvPicPr>
          <p:cNvPr id="144" name="図 143" descr="アイコン&#10;&#10;自動的に生成された説明">
            <a:extLst>
              <a:ext uri="{FF2B5EF4-FFF2-40B4-BE49-F238E27FC236}">
                <a16:creationId xmlns:a16="http://schemas.microsoft.com/office/drawing/2014/main" id="{7B138D25-5509-4AAC-CC2A-ED1DD3945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809" y="5470017"/>
            <a:ext cx="360040" cy="417824"/>
          </a:xfrm>
          <a:prstGeom prst="rect">
            <a:avLst/>
          </a:prstGeom>
        </p:spPr>
      </p:pic>
      <p:pic>
        <p:nvPicPr>
          <p:cNvPr id="145" name="コンテンツ プレースホルダー 19" descr="文字と絵が描かれた絵&#10;&#10;中程度の精度で自動的に生成された説明">
            <a:extLst>
              <a:ext uri="{FF2B5EF4-FFF2-40B4-BE49-F238E27FC236}">
                <a16:creationId xmlns:a16="http://schemas.microsoft.com/office/drawing/2014/main" id="{6F6AEFBA-FAB1-F249-0F5C-4FFF4A4CB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217" y="5541355"/>
            <a:ext cx="360040" cy="417824"/>
          </a:xfrm>
          <a:prstGeom prst="rect">
            <a:avLst/>
          </a:prstGeom>
        </p:spPr>
      </p:pic>
      <p:pic>
        <p:nvPicPr>
          <p:cNvPr id="146" name="図 145" descr="アイコン&#10;&#10;自動的に生成された説明">
            <a:extLst>
              <a:ext uri="{FF2B5EF4-FFF2-40B4-BE49-F238E27FC236}">
                <a16:creationId xmlns:a16="http://schemas.microsoft.com/office/drawing/2014/main" id="{0427236A-79BA-306C-73AE-687B247AE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93" y="5491089"/>
            <a:ext cx="360040" cy="417824"/>
          </a:xfrm>
          <a:prstGeom prst="rect">
            <a:avLst/>
          </a:prstGeom>
        </p:spPr>
      </p:pic>
      <p:pic>
        <p:nvPicPr>
          <p:cNvPr id="147" name="コンテンツ プレースホルダー 19" descr="文字と絵が描かれた絵&#10;&#10;中程度の精度で自動的に生成された説明">
            <a:extLst>
              <a:ext uri="{FF2B5EF4-FFF2-40B4-BE49-F238E27FC236}">
                <a16:creationId xmlns:a16="http://schemas.microsoft.com/office/drawing/2014/main" id="{921709B9-4292-0072-F486-4C5AA917E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011" y="4779054"/>
            <a:ext cx="360040" cy="417824"/>
          </a:xfrm>
          <a:prstGeom prst="rect">
            <a:avLst/>
          </a:prstGeom>
        </p:spPr>
      </p:pic>
      <p:pic>
        <p:nvPicPr>
          <p:cNvPr id="148" name="図 147" descr="アイコン&#10;&#10;自動的に生成された説明">
            <a:extLst>
              <a:ext uri="{FF2B5EF4-FFF2-40B4-BE49-F238E27FC236}">
                <a16:creationId xmlns:a16="http://schemas.microsoft.com/office/drawing/2014/main" id="{439F8007-C2F4-7922-C21F-5E2C71A2F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287" y="4851858"/>
            <a:ext cx="360040" cy="417824"/>
          </a:xfrm>
          <a:prstGeom prst="rect">
            <a:avLst/>
          </a:prstGeom>
        </p:spPr>
      </p:pic>
      <p:grpSp>
        <p:nvGrpSpPr>
          <p:cNvPr id="149" name="グループ化 148">
            <a:extLst>
              <a:ext uri="{FF2B5EF4-FFF2-40B4-BE49-F238E27FC236}">
                <a16:creationId xmlns:a16="http://schemas.microsoft.com/office/drawing/2014/main" id="{3BFD3A4D-8357-02F8-EE28-185F712884D4}"/>
              </a:ext>
            </a:extLst>
          </p:cNvPr>
          <p:cNvGrpSpPr/>
          <p:nvPr/>
        </p:nvGrpSpPr>
        <p:grpSpPr>
          <a:xfrm>
            <a:off x="5639671" y="5013176"/>
            <a:ext cx="352137" cy="576064"/>
            <a:chOff x="1259632" y="2492896"/>
            <a:chExt cx="792088" cy="1295783"/>
          </a:xfrm>
          <a:solidFill>
            <a:schemeClr val="tx1">
              <a:lumMod val="50000"/>
              <a:lumOff val="50000"/>
            </a:schemeClr>
          </a:solidFill>
        </p:grpSpPr>
        <p:sp>
          <p:nvSpPr>
            <p:cNvPr id="150" name="二等辺三角形 149">
              <a:extLst>
                <a:ext uri="{FF2B5EF4-FFF2-40B4-BE49-F238E27FC236}">
                  <a16:creationId xmlns:a16="http://schemas.microsoft.com/office/drawing/2014/main" id="{82E61B56-8755-7ED5-5495-07C20BC454AA}"/>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部分円 150">
              <a:extLst>
                <a:ext uri="{FF2B5EF4-FFF2-40B4-BE49-F238E27FC236}">
                  <a16:creationId xmlns:a16="http://schemas.microsoft.com/office/drawing/2014/main" id="{7ABAA140-6282-D376-7EE2-4976AF4BE3B9}"/>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2" name="グループ化 151">
            <a:extLst>
              <a:ext uri="{FF2B5EF4-FFF2-40B4-BE49-F238E27FC236}">
                <a16:creationId xmlns:a16="http://schemas.microsoft.com/office/drawing/2014/main" id="{9F4B3002-871D-0095-65CB-22FADFD2282E}"/>
              </a:ext>
            </a:extLst>
          </p:cNvPr>
          <p:cNvGrpSpPr/>
          <p:nvPr/>
        </p:nvGrpSpPr>
        <p:grpSpPr>
          <a:xfrm>
            <a:off x="7748255" y="5013176"/>
            <a:ext cx="352137" cy="576064"/>
            <a:chOff x="1259632" y="2492896"/>
            <a:chExt cx="792088" cy="1295783"/>
          </a:xfrm>
          <a:solidFill>
            <a:schemeClr val="tx1">
              <a:lumMod val="50000"/>
              <a:lumOff val="50000"/>
            </a:schemeClr>
          </a:solidFill>
        </p:grpSpPr>
        <p:sp>
          <p:nvSpPr>
            <p:cNvPr id="153" name="二等辺三角形 152">
              <a:extLst>
                <a:ext uri="{FF2B5EF4-FFF2-40B4-BE49-F238E27FC236}">
                  <a16:creationId xmlns:a16="http://schemas.microsoft.com/office/drawing/2014/main" id="{D29092AF-1DE6-53D1-87A7-FBDFF541C3C8}"/>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部分円 153">
              <a:extLst>
                <a:ext uri="{FF2B5EF4-FFF2-40B4-BE49-F238E27FC236}">
                  <a16:creationId xmlns:a16="http://schemas.microsoft.com/office/drawing/2014/main" id="{14048DFF-9E2C-87BE-360F-10C9032952A6}"/>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5" name="グループ化 154">
            <a:extLst>
              <a:ext uri="{FF2B5EF4-FFF2-40B4-BE49-F238E27FC236}">
                <a16:creationId xmlns:a16="http://schemas.microsoft.com/office/drawing/2014/main" id="{5AAB1343-2086-A674-57FC-50794344E8F5}"/>
              </a:ext>
            </a:extLst>
          </p:cNvPr>
          <p:cNvGrpSpPr/>
          <p:nvPr/>
        </p:nvGrpSpPr>
        <p:grpSpPr>
          <a:xfrm>
            <a:off x="7214855" y="5949280"/>
            <a:ext cx="352137" cy="576064"/>
            <a:chOff x="1259632" y="2492896"/>
            <a:chExt cx="792088" cy="1295783"/>
          </a:xfrm>
          <a:solidFill>
            <a:schemeClr val="tx1">
              <a:lumMod val="50000"/>
              <a:lumOff val="50000"/>
            </a:schemeClr>
          </a:solidFill>
        </p:grpSpPr>
        <p:sp>
          <p:nvSpPr>
            <p:cNvPr id="156" name="二等辺三角形 155">
              <a:extLst>
                <a:ext uri="{FF2B5EF4-FFF2-40B4-BE49-F238E27FC236}">
                  <a16:creationId xmlns:a16="http://schemas.microsoft.com/office/drawing/2014/main" id="{D2B3404E-6C85-1EDE-0768-ECD14D31B1D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部分円 156">
              <a:extLst>
                <a:ext uri="{FF2B5EF4-FFF2-40B4-BE49-F238E27FC236}">
                  <a16:creationId xmlns:a16="http://schemas.microsoft.com/office/drawing/2014/main" id="{CD3A27AA-E68C-64CD-98A9-BB8770D0F1B2}"/>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8" name="グループ化 157">
            <a:extLst>
              <a:ext uri="{FF2B5EF4-FFF2-40B4-BE49-F238E27FC236}">
                <a16:creationId xmlns:a16="http://schemas.microsoft.com/office/drawing/2014/main" id="{2AD55B3C-84E5-BC46-2818-B31F3F7F4007}"/>
              </a:ext>
            </a:extLst>
          </p:cNvPr>
          <p:cNvGrpSpPr/>
          <p:nvPr/>
        </p:nvGrpSpPr>
        <p:grpSpPr>
          <a:xfrm>
            <a:off x="5967096" y="5944428"/>
            <a:ext cx="352137" cy="576064"/>
            <a:chOff x="1259632" y="2492896"/>
            <a:chExt cx="792088" cy="1295783"/>
          </a:xfrm>
          <a:solidFill>
            <a:schemeClr val="tx1">
              <a:lumMod val="50000"/>
              <a:lumOff val="50000"/>
            </a:schemeClr>
          </a:solidFill>
        </p:grpSpPr>
        <p:sp>
          <p:nvSpPr>
            <p:cNvPr id="159" name="二等辺三角形 158">
              <a:extLst>
                <a:ext uri="{FF2B5EF4-FFF2-40B4-BE49-F238E27FC236}">
                  <a16:creationId xmlns:a16="http://schemas.microsoft.com/office/drawing/2014/main" id="{B729C5BC-7885-7A5B-020F-53CE1A4F2670}"/>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部分円 159">
              <a:extLst>
                <a:ext uri="{FF2B5EF4-FFF2-40B4-BE49-F238E27FC236}">
                  <a16:creationId xmlns:a16="http://schemas.microsoft.com/office/drawing/2014/main" id="{4FCFA52E-9A12-0B0E-4C54-7D1057525D27}"/>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61" name="直線矢印コネクタ 160">
            <a:extLst>
              <a:ext uri="{FF2B5EF4-FFF2-40B4-BE49-F238E27FC236}">
                <a16:creationId xmlns:a16="http://schemas.microsoft.com/office/drawing/2014/main" id="{C0560D03-9D8C-1769-16D0-219AA9E82BCA}"/>
              </a:ext>
            </a:extLst>
          </p:cNvPr>
          <p:cNvCxnSpPr>
            <a:stCxn id="151" idx="0"/>
            <a:endCxn id="154" idx="2"/>
          </p:cNvCxnSpPr>
          <p:nvPr/>
        </p:nvCxnSpPr>
        <p:spPr>
          <a:xfrm>
            <a:off x="5991808" y="5189245"/>
            <a:ext cx="175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C9471B3-99F8-7B2B-104C-604AA12021B8}"/>
              </a:ext>
            </a:extLst>
          </p:cNvPr>
          <p:cNvCxnSpPr>
            <a:cxnSpLocks/>
            <a:stCxn id="154" idx="2"/>
            <a:endCxn id="151" idx="1"/>
          </p:cNvCxnSpPr>
          <p:nvPr/>
        </p:nvCxnSpPr>
        <p:spPr>
          <a:xfrm flipH="1">
            <a:off x="5815740" y="5189245"/>
            <a:ext cx="1932515"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E1D4854D-DD54-C175-70F7-6E4083731EB0}"/>
              </a:ext>
            </a:extLst>
          </p:cNvPr>
          <p:cNvCxnSpPr>
            <a:cxnSpLocks/>
            <a:stCxn id="151" idx="1"/>
            <a:endCxn id="157" idx="2"/>
          </p:cNvCxnSpPr>
          <p:nvPr/>
        </p:nvCxnSpPr>
        <p:spPr>
          <a:xfrm>
            <a:off x="5815740" y="5365313"/>
            <a:ext cx="1399115"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7A90A4-42F4-C496-7131-8B8679F41D3F}"/>
              </a:ext>
            </a:extLst>
          </p:cNvPr>
          <p:cNvCxnSpPr>
            <a:cxnSpLocks/>
            <a:stCxn id="157" idx="2"/>
            <a:endCxn id="160" idx="0"/>
          </p:cNvCxnSpPr>
          <p:nvPr/>
        </p:nvCxnSpPr>
        <p:spPr>
          <a:xfrm flipH="1" flipV="1">
            <a:off x="6319233" y="6120497"/>
            <a:ext cx="895622"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F322707D-E11A-E654-E5D6-33D31679A332}"/>
              </a:ext>
            </a:extLst>
          </p:cNvPr>
          <p:cNvCxnSpPr>
            <a:cxnSpLocks/>
            <a:stCxn id="160" idx="0"/>
            <a:endCxn id="154" idx="1"/>
          </p:cNvCxnSpPr>
          <p:nvPr/>
        </p:nvCxnSpPr>
        <p:spPr>
          <a:xfrm flipV="1">
            <a:off x="6319233" y="5365313"/>
            <a:ext cx="1605091"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3C31D100-4A9D-626C-4313-563260B13856}"/>
              </a:ext>
            </a:extLst>
          </p:cNvPr>
          <p:cNvCxnSpPr>
            <a:cxnSpLocks/>
            <a:stCxn id="154" idx="1"/>
            <a:endCxn id="160" idx="3"/>
          </p:cNvCxnSpPr>
          <p:nvPr/>
        </p:nvCxnSpPr>
        <p:spPr>
          <a:xfrm flipH="1">
            <a:off x="6143165" y="5365313"/>
            <a:ext cx="1781159"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9" name="図 178" descr="食品 が含まれている画像&#10;&#10;自動的に生成された説明">
            <a:extLst>
              <a:ext uri="{FF2B5EF4-FFF2-40B4-BE49-F238E27FC236}">
                <a16:creationId xmlns:a16="http://schemas.microsoft.com/office/drawing/2014/main" id="{27AAD7A4-4489-2B49-FD03-82E68DCCC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544" y="3943878"/>
            <a:ext cx="990974" cy="990974"/>
          </a:xfrm>
          <a:prstGeom prst="rect">
            <a:avLst/>
          </a:prstGeom>
        </p:spPr>
      </p:pic>
      <p:pic>
        <p:nvPicPr>
          <p:cNvPr id="181" name="コンテンツ プレースホルダー 19" descr="文字と絵が描かれた絵&#10;&#10;中程度の精度で自動的に生成された説明">
            <a:extLst>
              <a:ext uri="{FF2B5EF4-FFF2-40B4-BE49-F238E27FC236}">
                <a16:creationId xmlns:a16="http://schemas.microsoft.com/office/drawing/2014/main" id="{0E1005E7-D676-F043-99E5-F98F21B47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977" y="3991762"/>
            <a:ext cx="360040" cy="417824"/>
          </a:xfrm>
          <a:prstGeom prst="rect">
            <a:avLst/>
          </a:prstGeom>
        </p:spPr>
      </p:pic>
      <p:pic>
        <p:nvPicPr>
          <p:cNvPr id="182" name="図 181" descr="アイコン&#10;&#10;自動的に生成された説明">
            <a:extLst>
              <a:ext uri="{FF2B5EF4-FFF2-40B4-BE49-F238E27FC236}">
                <a16:creationId xmlns:a16="http://schemas.microsoft.com/office/drawing/2014/main" id="{44FA6999-48AC-6331-03B5-62B0FA11F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1758" y="3984831"/>
            <a:ext cx="360040" cy="417824"/>
          </a:xfrm>
          <a:prstGeom prst="rect">
            <a:avLst/>
          </a:prstGeom>
        </p:spPr>
      </p:pic>
    </p:spTree>
    <p:extLst>
      <p:ext uri="{BB962C8B-B14F-4D97-AF65-F5344CB8AC3E}">
        <p14:creationId xmlns:p14="http://schemas.microsoft.com/office/powerpoint/2010/main" val="298737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C584A-04EF-4BFD-B219-8D1BABA3319D}"/>
              </a:ext>
            </a:extLst>
          </p:cNvPr>
          <p:cNvSpPr>
            <a:spLocks noGrp="1"/>
          </p:cNvSpPr>
          <p:nvPr>
            <p:ph type="title"/>
          </p:nvPr>
        </p:nvSpPr>
        <p:spPr/>
        <p:txBody>
          <a:bodyPr/>
          <a:lstStyle/>
          <a:p>
            <a:r>
              <a:rPr kumimoji="1" lang="ja-JP" altLang="en-US" dirty="0"/>
              <a:t>業務効率化のための考え方</a:t>
            </a:r>
          </a:p>
        </p:txBody>
      </p:sp>
      <p:sp>
        <p:nvSpPr>
          <p:cNvPr id="3" name="コンテンツ プレースホルダー 2">
            <a:extLst>
              <a:ext uri="{FF2B5EF4-FFF2-40B4-BE49-F238E27FC236}">
                <a16:creationId xmlns:a16="http://schemas.microsoft.com/office/drawing/2014/main" id="{45743294-6E91-AB5F-7FC2-0E2F08EB091F}"/>
              </a:ext>
            </a:extLst>
          </p:cNvPr>
          <p:cNvSpPr>
            <a:spLocks noGrp="1"/>
          </p:cNvSpPr>
          <p:nvPr>
            <p:ph idx="1"/>
          </p:nvPr>
        </p:nvSpPr>
        <p:spPr/>
        <p:txBody>
          <a:bodyPr>
            <a:normAutofit lnSpcReduction="10000"/>
          </a:bodyPr>
          <a:lstStyle/>
          <a:p>
            <a:r>
              <a:rPr lang="ja-JP" altLang="en-US" dirty="0"/>
              <a:t>ある程度固定されたグループで</a:t>
            </a:r>
            <a:r>
              <a:rPr lang="en-US" altLang="ja-JP" dirty="0"/>
              <a:t>trivial</a:t>
            </a:r>
            <a:r>
              <a:rPr lang="ja-JP" altLang="en-US" dirty="0"/>
              <a:t>でない仕事をする状況はすべて、</a:t>
            </a:r>
            <a:r>
              <a:rPr lang="ja-JP" altLang="en-US" dirty="0">
                <a:solidFill>
                  <a:srgbClr val="FF0000"/>
                </a:solidFill>
              </a:rPr>
              <a:t>メールでファイル添付</a:t>
            </a:r>
            <a:r>
              <a:rPr lang="ja-JP" altLang="en-US" dirty="0"/>
              <a:t> </a:t>
            </a:r>
            <a:r>
              <a:rPr lang="ja-JP" altLang="en-US" dirty="0">
                <a:sym typeface="Symbol" panose="05050102010706020507" pitchFamily="18" charset="2"/>
              </a:rPr>
              <a:t> </a:t>
            </a:r>
            <a:r>
              <a:rPr lang="ja-JP" altLang="en-US" dirty="0">
                <a:solidFill>
                  <a:srgbClr val="00B050"/>
                </a:solidFill>
              </a:rPr>
              <a:t>クラウドでファイル共有</a:t>
            </a:r>
            <a:endParaRPr lang="en-US" altLang="ja-JP" dirty="0">
              <a:solidFill>
                <a:srgbClr val="00B050"/>
              </a:solidFill>
            </a:endParaRPr>
          </a:p>
          <a:p>
            <a:pPr lvl="1"/>
            <a:r>
              <a:rPr lang="ja-JP" altLang="en-US" dirty="0"/>
              <a:t>例：専攻の教員＋事務</a:t>
            </a:r>
            <a:endParaRPr lang="en-US" altLang="ja-JP" dirty="0"/>
          </a:p>
          <a:p>
            <a:pPr lvl="1"/>
            <a:r>
              <a:rPr lang="ja-JP" altLang="en-US" dirty="0"/>
              <a:t>例：○○委員会</a:t>
            </a:r>
            <a:endParaRPr lang="en-US" altLang="ja-JP" dirty="0"/>
          </a:p>
          <a:p>
            <a:r>
              <a:rPr kumimoji="1" lang="ja-JP" altLang="en-US" dirty="0"/>
              <a:t>ドキュメントを共有するフォルダを固定</a:t>
            </a:r>
            <a:endParaRPr kumimoji="1" lang="en-US" altLang="ja-JP" dirty="0"/>
          </a:p>
          <a:p>
            <a:r>
              <a:rPr lang="ja-JP" altLang="en-US" dirty="0"/>
              <a:t>アクセス権限の設定をしっかりする</a:t>
            </a:r>
            <a:endParaRPr lang="en-US" altLang="ja-JP" dirty="0"/>
          </a:p>
          <a:p>
            <a:r>
              <a:rPr kumimoji="1" lang="ja-JP" altLang="en-US" dirty="0"/>
              <a:t>ファイル添付はほぼしない（</a:t>
            </a:r>
            <a:r>
              <a:rPr kumimoji="1" lang="ja-JP" altLang="en-US" dirty="0">
                <a:sym typeface="Symbol" panose="05050102010706020507" pitchFamily="18" charset="2"/>
              </a:rPr>
              <a:t> </a:t>
            </a:r>
            <a:r>
              <a:rPr lang="ja-JP" altLang="en-US" dirty="0">
                <a:sym typeface="Symbol" panose="05050102010706020507" pitchFamily="18" charset="2"/>
              </a:rPr>
              <a:t>直接編集・作成</a:t>
            </a:r>
            <a:r>
              <a:rPr kumimoji="1" lang="ja-JP" altLang="en-US" dirty="0"/>
              <a:t>するのみ）</a:t>
            </a:r>
          </a:p>
        </p:txBody>
      </p:sp>
      <p:sp>
        <p:nvSpPr>
          <p:cNvPr id="4" name="日付プレースホルダー 3">
            <a:extLst>
              <a:ext uri="{FF2B5EF4-FFF2-40B4-BE49-F238E27FC236}">
                <a16:creationId xmlns:a16="http://schemas.microsoft.com/office/drawing/2014/main" id="{A3A0A1F5-42F6-7503-0B39-5729168FF5E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7F9B3DC-9AE8-2ED9-9E9F-20A6122E7ED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EECD23-D1D4-F25A-458A-AEB1698EDBE8}"/>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2094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213BB-1A82-9896-CA1D-82E26EDD1E9C}"/>
              </a:ext>
            </a:extLst>
          </p:cNvPr>
          <p:cNvSpPr>
            <a:spLocks noGrp="1"/>
          </p:cNvSpPr>
          <p:nvPr>
            <p:ph type="title"/>
          </p:nvPr>
        </p:nvSpPr>
        <p:spPr/>
        <p:txBody>
          <a:bodyPr>
            <a:normAutofit fontScale="90000"/>
          </a:bodyPr>
          <a:lstStyle/>
          <a:p>
            <a:r>
              <a:rPr kumimoji="1" lang="ja-JP" altLang="en-US" dirty="0"/>
              <a:t>理由</a:t>
            </a:r>
            <a:r>
              <a:rPr kumimoji="1" lang="en-US" altLang="ja-JP" dirty="0"/>
              <a:t>2: </a:t>
            </a:r>
            <a:r>
              <a:rPr lang="ja-JP" altLang="en-US" dirty="0"/>
              <a:t>送信者のセキュリティ</a:t>
            </a:r>
            <a:br>
              <a:rPr kumimoji="1" lang="en-US" altLang="ja-JP" dirty="0"/>
            </a:br>
            <a:r>
              <a:rPr kumimoji="1" lang="ja-JP" altLang="en-US" dirty="0"/>
              <a:t>（情報漏洩防止</a:t>
            </a:r>
            <a:r>
              <a:rPr lang="ja-JP" altLang="en-US" dirty="0"/>
              <a:t>の観点 </a:t>
            </a:r>
            <a:r>
              <a:rPr kumimoji="1" lang="ja-JP" altLang="en-US" dirty="0"/>
              <a:t>）</a:t>
            </a:r>
          </a:p>
        </p:txBody>
      </p:sp>
      <p:sp>
        <p:nvSpPr>
          <p:cNvPr id="3" name="コンテンツ プレースホルダー 2">
            <a:extLst>
              <a:ext uri="{FF2B5EF4-FFF2-40B4-BE49-F238E27FC236}">
                <a16:creationId xmlns:a16="http://schemas.microsoft.com/office/drawing/2014/main" id="{52D1CFC7-AA5D-6B52-1604-FEC92C4A66B9}"/>
              </a:ext>
            </a:extLst>
          </p:cNvPr>
          <p:cNvSpPr>
            <a:spLocks noGrp="1"/>
          </p:cNvSpPr>
          <p:nvPr>
            <p:ph idx="1"/>
          </p:nvPr>
        </p:nvSpPr>
        <p:spPr>
          <a:xfrm>
            <a:off x="603064" y="1497430"/>
            <a:ext cx="6936381" cy="4525963"/>
          </a:xfrm>
        </p:spPr>
        <p:txBody>
          <a:bodyPr>
            <a:normAutofit/>
          </a:bodyPr>
          <a:lstStyle/>
          <a:p>
            <a:r>
              <a:rPr lang="ja-JP" altLang="en-US" sz="2800" b="1" dirty="0"/>
              <a:t>ファイル</a:t>
            </a:r>
            <a:r>
              <a:rPr kumimoji="1" lang="ja-JP" altLang="en-US" sz="2800" b="1" dirty="0"/>
              <a:t>添付</a:t>
            </a:r>
            <a:r>
              <a:rPr kumimoji="1" lang="ja-JP" altLang="en-US" sz="2800" dirty="0"/>
              <a:t>：メール本体が漏洩 </a:t>
            </a:r>
            <a:r>
              <a:rPr kumimoji="1" lang="ja-JP" altLang="en-US" sz="2800" dirty="0">
                <a:sym typeface="Symbol" panose="05050102010706020507" pitchFamily="18" charset="2"/>
              </a:rPr>
              <a:t> </a:t>
            </a:r>
            <a:r>
              <a:rPr kumimoji="1" lang="ja-JP" altLang="en-US" sz="2800" dirty="0"/>
              <a:t>添付ファイルが漏洩</a:t>
            </a:r>
            <a:endParaRPr kumimoji="1" lang="en-US" altLang="ja-JP" sz="2800" dirty="0"/>
          </a:p>
          <a:p>
            <a:r>
              <a:rPr lang="ja-JP" altLang="en-US" sz="2800" b="1" dirty="0"/>
              <a:t>クラウドで共有</a:t>
            </a:r>
            <a:r>
              <a:rPr lang="ja-JP" altLang="en-US" sz="2800" dirty="0"/>
              <a:t>：クラウドのアクセス制御で守られる（場合もある）</a:t>
            </a:r>
            <a:endParaRPr lang="en-US" altLang="ja-JP" sz="2800" dirty="0"/>
          </a:p>
          <a:p>
            <a:pPr lvl="1"/>
            <a:r>
              <a:rPr lang="ja-JP" altLang="en-US" sz="2400" dirty="0"/>
              <a:t>例えば「組織内共有」にしておけば最低限組織外漏洩は防げる</a:t>
            </a:r>
            <a:endParaRPr lang="en-US" altLang="ja-JP" sz="2400" dirty="0"/>
          </a:p>
          <a:p>
            <a:pPr lvl="1"/>
            <a:r>
              <a:rPr lang="ja-JP" altLang="en-US" sz="2400" dirty="0"/>
              <a:t>正確にメール受信者とのみ共有にしておけば、受信者のクラウドアカウントが破られない限りファイルは漏洩しない</a:t>
            </a:r>
            <a:endParaRPr lang="en-US" altLang="ja-JP" sz="2400" dirty="0"/>
          </a:p>
        </p:txBody>
      </p:sp>
      <p:sp>
        <p:nvSpPr>
          <p:cNvPr id="4" name="日付プレースホルダー 3">
            <a:extLst>
              <a:ext uri="{FF2B5EF4-FFF2-40B4-BE49-F238E27FC236}">
                <a16:creationId xmlns:a16="http://schemas.microsoft.com/office/drawing/2014/main" id="{4AA8784F-6E24-1863-D39E-5D6927A1D3D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01DF008-FCB4-E8AC-6630-7C1B594FD4F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AAEFAEB-602C-FB13-470E-1469A39F98C2}"/>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7542B492-6680-2099-D4DC-CD73CDA6A660}"/>
              </a:ext>
            </a:extLst>
          </p:cNvPr>
          <p:cNvGrpSpPr/>
          <p:nvPr/>
        </p:nvGrpSpPr>
        <p:grpSpPr>
          <a:xfrm>
            <a:off x="872055" y="5237829"/>
            <a:ext cx="3312368" cy="999483"/>
            <a:chOff x="251520" y="4815455"/>
            <a:chExt cx="3996230" cy="1205833"/>
          </a:xfrm>
        </p:grpSpPr>
        <p:grpSp>
          <p:nvGrpSpPr>
            <p:cNvPr id="8" name="グループ化 7">
              <a:extLst>
                <a:ext uri="{FF2B5EF4-FFF2-40B4-BE49-F238E27FC236}">
                  <a16:creationId xmlns:a16="http://schemas.microsoft.com/office/drawing/2014/main" id="{497C4E74-5B13-4324-C7D2-7057B25143F8}"/>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15" name="二等辺三角形 14">
                <a:extLst>
                  <a:ext uri="{FF2B5EF4-FFF2-40B4-BE49-F238E27FC236}">
                    <a16:creationId xmlns:a16="http://schemas.microsoft.com/office/drawing/2014/main" id="{DE10866E-0911-65A7-A6CA-163A4D45765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489A3221-7852-048B-A5E8-200120391E8F}"/>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9" name="グループ化 8">
              <a:extLst>
                <a:ext uri="{FF2B5EF4-FFF2-40B4-BE49-F238E27FC236}">
                  <a16:creationId xmlns:a16="http://schemas.microsoft.com/office/drawing/2014/main" id="{C6730362-9997-66BA-DCF9-CB7DD2589845}"/>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3" name="二等辺三角形 12">
                <a:extLst>
                  <a:ext uri="{FF2B5EF4-FFF2-40B4-BE49-F238E27FC236}">
                    <a16:creationId xmlns:a16="http://schemas.microsoft.com/office/drawing/2014/main" id="{5626BD0C-2B52-8B5E-9873-8A119B10BBC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部分円 13">
                <a:extLst>
                  <a:ext uri="{FF2B5EF4-FFF2-40B4-BE49-F238E27FC236}">
                    <a16:creationId xmlns:a16="http://schemas.microsoft.com/office/drawing/2014/main" id="{522A1BAA-B340-5F8D-98BC-5A31BC84A78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0" name="直線矢印コネクタ 9">
              <a:extLst>
                <a:ext uri="{FF2B5EF4-FFF2-40B4-BE49-F238E27FC236}">
                  <a16:creationId xmlns:a16="http://schemas.microsoft.com/office/drawing/2014/main" id="{9D4754ED-470D-F729-207D-CD9FA772364C}"/>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descr="ケーキ, 座る, テーブル が含まれている画像&#10;&#10;自動的に生成された説明">
              <a:extLst>
                <a:ext uri="{FF2B5EF4-FFF2-40B4-BE49-F238E27FC236}">
                  <a16:creationId xmlns:a16="http://schemas.microsoft.com/office/drawing/2014/main" id="{178DAB53-A070-8A27-0B9E-E89F574E1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2" name="コンテンツ プレースホルダー 19" descr="文字と絵が描かれた絵&#10;&#10;中程度の精度で自動的に生成された説明">
              <a:extLst>
                <a:ext uri="{FF2B5EF4-FFF2-40B4-BE49-F238E27FC236}">
                  <a16:creationId xmlns:a16="http://schemas.microsoft.com/office/drawing/2014/main" id="{BD98E6B6-D7B8-5F84-2D3B-0FA214DF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34" name="グループ化 33">
            <a:extLst>
              <a:ext uri="{FF2B5EF4-FFF2-40B4-BE49-F238E27FC236}">
                <a16:creationId xmlns:a16="http://schemas.microsoft.com/office/drawing/2014/main" id="{C985D70A-26BB-1DBD-D793-CA6E1907D81D}"/>
              </a:ext>
            </a:extLst>
          </p:cNvPr>
          <p:cNvGrpSpPr/>
          <p:nvPr/>
        </p:nvGrpSpPr>
        <p:grpSpPr>
          <a:xfrm>
            <a:off x="5090906" y="1905042"/>
            <a:ext cx="3842269" cy="4296054"/>
            <a:chOff x="5090906" y="1905042"/>
            <a:chExt cx="3842269" cy="4296054"/>
          </a:xfrm>
        </p:grpSpPr>
        <p:grpSp>
          <p:nvGrpSpPr>
            <p:cNvPr id="18" name="グループ化 17">
              <a:extLst>
                <a:ext uri="{FF2B5EF4-FFF2-40B4-BE49-F238E27FC236}">
                  <a16:creationId xmlns:a16="http://schemas.microsoft.com/office/drawing/2014/main" id="{0836831D-69DE-56C8-B1D4-2286BF6784C8}"/>
                </a:ext>
              </a:extLst>
            </p:cNvPr>
            <p:cNvGrpSpPr/>
            <p:nvPr/>
          </p:nvGrpSpPr>
          <p:grpSpPr>
            <a:xfrm>
              <a:off x="5090906" y="5226071"/>
              <a:ext cx="596014" cy="975025"/>
              <a:chOff x="1259632" y="2492896"/>
              <a:chExt cx="792088" cy="1295783"/>
            </a:xfrm>
            <a:solidFill>
              <a:schemeClr val="tx1">
                <a:lumMod val="50000"/>
                <a:lumOff val="50000"/>
              </a:schemeClr>
            </a:solidFill>
          </p:grpSpPr>
          <p:sp>
            <p:nvSpPr>
              <p:cNvPr id="27" name="二等辺三角形 26">
                <a:extLst>
                  <a:ext uri="{FF2B5EF4-FFF2-40B4-BE49-F238E27FC236}">
                    <a16:creationId xmlns:a16="http://schemas.microsoft.com/office/drawing/2014/main" id="{41F3CAC8-B182-072A-40B5-45B95340469F}"/>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1D8A8C00-4EF3-27CA-A4A8-DE5647EB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5C080372-1089-7D3F-BFDA-471A79AECCFE}"/>
                </a:ext>
              </a:extLst>
            </p:cNvPr>
            <p:cNvGrpSpPr/>
            <p:nvPr/>
          </p:nvGrpSpPr>
          <p:grpSpPr>
            <a:xfrm flipH="1">
              <a:off x="7903846" y="5221740"/>
              <a:ext cx="596014" cy="975025"/>
              <a:chOff x="1259632" y="2492896"/>
              <a:chExt cx="792088" cy="1295783"/>
            </a:xfrm>
            <a:solidFill>
              <a:schemeClr val="tx1">
                <a:lumMod val="50000"/>
                <a:lumOff val="50000"/>
              </a:schemeClr>
            </a:solidFill>
          </p:grpSpPr>
          <p:sp>
            <p:nvSpPr>
              <p:cNvPr id="25" name="二等辺三角形 24">
                <a:extLst>
                  <a:ext uri="{FF2B5EF4-FFF2-40B4-BE49-F238E27FC236}">
                    <a16:creationId xmlns:a16="http://schemas.microsoft.com/office/drawing/2014/main" id="{C202953A-05BA-C818-C366-F28165BDF1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FFE341E2-5AA5-E283-B780-E62B7CA48E85}"/>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0" name="直線矢印コネクタ 19">
              <a:extLst>
                <a:ext uri="{FF2B5EF4-FFF2-40B4-BE49-F238E27FC236}">
                  <a16:creationId xmlns:a16="http://schemas.microsoft.com/office/drawing/2014/main" id="{9E8D50B5-EFE1-82A8-FAE9-7048D5D2405F}"/>
                </a:ext>
              </a:extLst>
            </p:cNvPr>
            <p:cNvCxnSpPr>
              <a:cxnSpLocks/>
            </p:cNvCxnSpPr>
            <p:nvPr/>
          </p:nvCxnSpPr>
          <p:spPr>
            <a:xfrm>
              <a:off x="5737257" y="5817755"/>
              <a:ext cx="2166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図 20" descr="ケーキ, 座る, テーブル が含まれている画像&#10;&#10;自動的に生成された説明">
              <a:extLst>
                <a:ext uri="{FF2B5EF4-FFF2-40B4-BE49-F238E27FC236}">
                  <a16:creationId xmlns:a16="http://schemas.microsoft.com/office/drawing/2014/main" id="{29D23EC4-B7D8-842B-E7EE-5E37A9EAD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312" y="5199332"/>
              <a:ext cx="720762" cy="596015"/>
            </a:xfrm>
            <a:prstGeom prst="rect">
              <a:avLst/>
            </a:prstGeom>
          </p:spPr>
        </p:pic>
        <p:pic>
          <p:nvPicPr>
            <p:cNvPr id="22" name="図 21" descr="食品 が含まれている画像&#10;&#10;自動的に生成された説明">
              <a:extLst>
                <a:ext uri="{FF2B5EF4-FFF2-40B4-BE49-F238E27FC236}">
                  <a16:creationId xmlns:a16="http://schemas.microsoft.com/office/drawing/2014/main" id="{B3A02B5F-2925-2F26-239C-266A9E2F0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530" y="1905042"/>
              <a:ext cx="1462645" cy="1462644"/>
            </a:xfrm>
            <a:prstGeom prst="rect">
              <a:avLst/>
            </a:prstGeom>
          </p:spPr>
        </p:pic>
        <p:pic>
          <p:nvPicPr>
            <p:cNvPr id="23" name="コンテンツ プレースホルダー 19" descr="文字と絵が描かれた絵&#10;&#10;中程度の精度で自動的に生成された説明">
              <a:extLst>
                <a:ext uri="{FF2B5EF4-FFF2-40B4-BE49-F238E27FC236}">
                  <a16:creationId xmlns:a16="http://schemas.microsoft.com/office/drawing/2014/main" id="{D8A3749E-3A6B-361D-F3F9-11770426D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19" y="2231435"/>
              <a:ext cx="567349" cy="658405"/>
            </a:xfrm>
            <a:prstGeom prst="rect">
              <a:avLst/>
            </a:prstGeom>
          </p:spPr>
        </p:pic>
        <p:cxnSp>
          <p:nvCxnSpPr>
            <p:cNvPr id="24" name="直線コネクタ 23">
              <a:extLst>
                <a:ext uri="{FF2B5EF4-FFF2-40B4-BE49-F238E27FC236}">
                  <a16:creationId xmlns:a16="http://schemas.microsoft.com/office/drawing/2014/main" id="{280BBAC4-F2FD-904C-7221-29A687F5B76A}"/>
                </a:ext>
              </a:extLst>
            </p:cNvPr>
            <p:cNvCxnSpPr>
              <a:stCxn id="21" idx="0"/>
              <a:endCxn id="23" idx="2"/>
            </p:cNvCxnSpPr>
            <p:nvPr/>
          </p:nvCxnSpPr>
          <p:spPr>
            <a:xfrm flipV="1">
              <a:off x="6634693" y="2889840"/>
              <a:ext cx="1472101" cy="2309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コンテンツ プレースホルダー 2">
            <a:extLst>
              <a:ext uri="{FF2B5EF4-FFF2-40B4-BE49-F238E27FC236}">
                <a16:creationId xmlns:a16="http://schemas.microsoft.com/office/drawing/2014/main" id="{42EF81C4-2A05-261A-D748-3238DB120D77}"/>
              </a:ext>
            </a:extLst>
          </p:cNvPr>
          <p:cNvSpPr txBox="1">
            <a:spLocks/>
          </p:cNvSpPr>
          <p:nvPr/>
        </p:nvSpPr>
        <p:spPr>
          <a:xfrm>
            <a:off x="4323697" y="1417638"/>
            <a:ext cx="4777958" cy="4525963"/>
          </a:xfrm>
          <a:prstGeom prst="rect">
            <a:avLst/>
          </a:prstGeom>
        </p:spPr>
        <p:txBody>
          <a:bodyPr vert="horz" rtlCol="0">
            <a:normAutofit/>
          </a:bodyPr>
          <a:lst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a:lstStyle>
          <a:p>
            <a:endParaRPr lang="en-US" altLang="ja-JP" sz="2400" kern="0" dirty="0"/>
          </a:p>
        </p:txBody>
      </p:sp>
    </p:spTree>
    <p:extLst>
      <p:ext uri="{BB962C8B-B14F-4D97-AF65-F5344CB8AC3E}">
        <p14:creationId xmlns:p14="http://schemas.microsoft.com/office/powerpoint/2010/main" val="398845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4E62F-7253-E82F-65AF-A772B30BB264}"/>
              </a:ext>
            </a:extLst>
          </p:cNvPr>
          <p:cNvSpPr>
            <a:spLocks noGrp="1"/>
          </p:cNvSpPr>
          <p:nvPr>
            <p:ph type="title"/>
          </p:nvPr>
        </p:nvSpPr>
        <p:spPr/>
        <p:txBody>
          <a:bodyPr>
            <a:normAutofit fontScale="90000"/>
          </a:bodyPr>
          <a:lstStyle/>
          <a:p>
            <a:r>
              <a:rPr kumimoji="1" lang="ja-JP" altLang="en-US" dirty="0"/>
              <a:t>理由</a:t>
            </a:r>
            <a:r>
              <a:rPr kumimoji="1" lang="en-US" altLang="ja-JP" dirty="0"/>
              <a:t>3: </a:t>
            </a:r>
            <a:r>
              <a:rPr kumimoji="1" lang="ja-JP" altLang="en-US" dirty="0"/>
              <a:t>受信者のセキュリティ</a:t>
            </a:r>
            <a:br>
              <a:rPr kumimoji="1" lang="en-US" altLang="ja-JP" dirty="0"/>
            </a:br>
            <a:r>
              <a:rPr lang="ja-JP" altLang="en-US" dirty="0"/>
              <a:t>（マルウェア感染・フィッシング防止の観点）</a:t>
            </a:r>
            <a:endParaRPr kumimoji="1" lang="ja-JP" altLang="en-US" dirty="0"/>
          </a:p>
        </p:txBody>
      </p:sp>
      <p:sp>
        <p:nvSpPr>
          <p:cNvPr id="3" name="コンテンツ プレースホルダー 2">
            <a:extLst>
              <a:ext uri="{FF2B5EF4-FFF2-40B4-BE49-F238E27FC236}">
                <a16:creationId xmlns:a16="http://schemas.microsoft.com/office/drawing/2014/main" id="{3573A8E2-A598-3186-DEA2-CC6DCD537E47}"/>
              </a:ext>
            </a:extLst>
          </p:cNvPr>
          <p:cNvSpPr>
            <a:spLocks noGrp="1"/>
          </p:cNvSpPr>
          <p:nvPr>
            <p:ph idx="1"/>
          </p:nvPr>
        </p:nvSpPr>
        <p:spPr/>
        <p:txBody>
          <a:bodyPr>
            <a:normAutofit/>
          </a:bodyPr>
          <a:lstStyle/>
          <a:p>
            <a:r>
              <a:rPr kumimoji="1" lang="ja-JP" altLang="en-US" dirty="0"/>
              <a:t>メール中の</a:t>
            </a:r>
            <a:endParaRPr kumimoji="1" lang="en-US" altLang="ja-JP" dirty="0"/>
          </a:p>
          <a:p>
            <a:pPr lvl="1"/>
            <a:r>
              <a:rPr kumimoji="1" lang="ja-JP" altLang="en-US" dirty="0"/>
              <a:t>添付ファイル</a:t>
            </a:r>
            <a:endParaRPr kumimoji="1" lang="en-US" altLang="ja-JP" dirty="0"/>
          </a:p>
          <a:p>
            <a:pPr lvl="1"/>
            <a:r>
              <a:rPr kumimoji="1" lang="ja-JP" altLang="en-US" dirty="0"/>
              <a:t>クラウド上のファイルへのリンク</a:t>
            </a:r>
            <a:endParaRPr kumimoji="1" lang="en-US" altLang="ja-JP" dirty="0"/>
          </a:p>
          <a:p>
            <a:pPr marL="0" indent="0">
              <a:buNone/>
            </a:pPr>
            <a:r>
              <a:rPr kumimoji="1" lang="ja-JP" altLang="en-US" dirty="0"/>
              <a:t>どちらが開いても安全</a:t>
            </a:r>
            <a:r>
              <a:rPr kumimoji="1" lang="en-US" altLang="ja-JP" dirty="0"/>
              <a:t>?</a:t>
            </a:r>
          </a:p>
          <a:p>
            <a:r>
              <a:rPr lang="ja-JP" altLang="en-US" dirty="0"/>
              <a:t>両者に本質的な差はない</a:t>
            </a:r>
            <a:endParaRPr lang="en-US" altLang="ja-JP" dirty="0"/>
          </a:p>
          <a:p>
            <a:r>
              <a:rPr kumimoji="1" lang="ja-JP" altLang="en-US" dirty="0"/>
              <a:t>メール</a:t>
            </a:r>
            <a:r>
              <a:rPr lang="ja-JP" altLang="en-US" dirty="0"/>
              <a:t>という</a:t>
            </a:r>
            <a:r>
              <a:rPr kumimoji="1" lang="ja-JP" altLang="en-US" dirty="0"/>
              <a:t>（送信者詐称の容易な）通信手段の本質的な弱点</a:t>
            </a:r>
            <a:endParaRPr kumimoji="1" lang="en-US" altLang="ja-JP" dirty="0"/>
          </a:p>
        </p:txBody>
      </p:sp>
      <p:sp>
        <p:nvSpPr>
          <p:cNvPr id="4" name="日付プレースホルダー 3">
            <a:extLst>
              <a:ext uri="{FF2B5EF4-FFF2-40B4-BE49-F238E27FC236}">
                <a16:creationId xmlns:a16="http://schemas.microsoft.com/office/drawing/2014/main" id="{BB8E2113-12F8-A13C-559B-5AB01C476D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CB495C-341D-3F2E-260D-3BDDF6128C2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67E6D95-B23D-D234-125E-FE7619585EA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06335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Microsoft/Google </a:t>
            </a:r>
            <a:r>
              <a:rPr kumimoji="1" lang="ja-JP" altLang="en-US" dirty="0"/>
              <a:t>有効な使い方</a:t>
            </a:r>
            <a:endParaRPr kumimoji="1" lang="en-US" altLang="ja-JP" dirty="0"/>
          </a:p>
          <a:p>
            <a:r>
              <a:rPr kumimoji="1" lang="en-US" altLang="ja-JP" dirty="0"/>
              <a:t>Zoom</a:t>
            </a:r>
            <a:r>
              <a:rPr lang="ja-JP" altLang="en-US" sz="3200" dirty="0"/>
              <a:t> </a:t>
            </a:r>
            <a:r>
              <a:rPr lang="ja-JP" altLang="en-US" sz="1600" dirty="0"/>
              <a:t>（説明一部省略）</a:t>
            </a:r>
            <a:endParaRPr lang="en-US" altLang="ja-JP" sz="1600"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61117-A94D-7EBD-9BD9-838F6CE4A146}"/>
              </a:ext>
            </a:extLst>
          </p:cNvPr>
          <p:cNvSpPr>
            <a:spLocks noGrp="1"/>
          </p:cNvSpPr>
          <p:nvPr>
            <p:ph type="title"/>
          </p:nvPr>
        </p:nvSpPr>
        <p:spPr>
          <a:xfrm>
            <a:off x="457200" y="274638"/>
            <a:ext cx="7283152" cy="1143000"/>
          </a:xfrm>
        </p:spPr>
        <p:txBody>
          <a:bodyPr>
            <a:normAutofit fontScale="90000"/>
          </a:bodyPr>
          <a:lstStyle/>
          <a:p>
            <a:r>
              <a:rPr kumimoji="1" lang="ja-JP" altLang="en-US" dirty="0"/>
              <a:t>マルウェア・フィッシングの</a:t>
            </a:r>
            <a:r>
              <a:rPr lang="ja-JP" altLang="en-US" dirty="0"/>
              <a:t>正しい</a:t>
            </a:r>
            <a:r>
              <a:rPr kumimoji="1" lang="ja-JP" altLang="en-US" dirty="0"/>
              <a:t>対策は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C925BAA-AFE7-9908-EBCF-5109521B752E}"/>
              </a:ext>
            </a:extLst>
          </p:cNvPr>
          <p:cNvSpPr>
            <a:spLocks noGrp="1"/>
          </p:cNvSpPr>
          <p:nvPr>
            <p:ph idx="1"/>
          </p:nvPr>
        </p:nvSpPr>
        <p:spPr/>
        <p:txBody>
          <a:bodyPr>
            <a:normAutofit fontScale="92500" lnSpcReduction="20000"/>
          </a:bodyPr>
          <a:lstStyle/>
          <a:p>
            <a:r>
              <a:rPr kumimoji="1" lang="ja-JP" altLang="en-US" dirty="0">
                <a:solidFill>
                  <a:srgbClr val="00B050"/>
                </a:solidFill>
              </a:rPr>
              <a:t>送信者がきちんと認証</a:t>
            </a:r>
            <a:r>
              <a:rPr kumimoji="1" lang="ja-JP" altLang="en-US" dirty="0"/>
              <a:t>されている仕組み</a:t>
            </a:r>
            <a:endParaRPr kumimoji="1" lang="en-US" altLang="ja-JP" dirty="0"/>
          </a:p>
          <a:p>
            <a:pPr lvl="1"/>
            <a:r>
              <a:rPr lang="ja-JP" altLang="en-US" dirty="0"/>
              <a:t>例えば</a:t>
            </a:r>
            <a:r>
              <a:rPr lang="en-US" altLang="ja-JP" dirty="0"/>
              <a:t>… Slack</a:t>
            </a:r>
          </a:p>
          <a:p>
            <a:pPr lvl="1"/>
            <a:r>
              <a:rPr lang="ja-JP" altLang="en-US" dirty="0"/>
              <a:t>メール＋送信者認証の仕組みはあるが普及しない</a:t>
            </a:r>
            <a:endParaRPr lang="en-US" altLang="ja-JP" dirty="0"/>
          </a:p>
          <a:p>
            <a:r>
              <a:rPr lang="ja-JP" altLang="en-US" dirty="0"/>
              <a:t>例：</a:t>
            </a:r>
            <a:endParaRPr lang="en-US" altLang="ja-JP" dirty="0"/>
          </a:p>
          <a:p>
            <a:pPr lvl="1"/>
            <a:r>
              <a:rPr lang="ja-JP" altLang="en-US" dirty="0"/>
              <a:t>組織内で</a:t>
            </a:r>
            <a:r>
              <a:rPr kumimoji="1" lang="ja-JP" altLang="en-US" dirty="0"/>
              <a:t>は添付ファイルやリンクはメールで</a:t>
            </a:r>
            <a:r>
              <a:rPr lang="ja-JP" altLang="en-US" dirty="0"/>
              <a:t>は送らない（</a:t>
            </a:r>
            <a:r>
              <a:rPr lang="ja-JP" altLang="en-US" dirty="0">
                <a:sym typeface="Symbol" panose="05050102010706020507" pitchFamily="18" charset="2"/>
              </a:rPr>
              <a:t></a:t>
            </a:r>
            <a:r>
              <a:rPr lang="ja-JP" altLang="en-US" dirty="0"/>
              <a:t>メールで受け取ったものは開かない）と決める</a:t>
            </a:r>
            <a:endParaRPr lang="en-US" altLang="ja-JP" dirty="0"/>
          </a:p>
          <a:p>
            <a:pPr lvl="1"/>
            <a:r>
              <a:rPr lang="ja-JP" altLang="en-US" dirty="0"/>
              <a:t>上司や同僚を装ったマルウェア・フィッシング対策にはなる</a:t>
            </a:r>
            <a:endParaRPr lang="en-US" altLang="ja-JP" dirty="0"/>
          </a:p>
          <a:p>
            <a:r>
              <a:rPr lang="ja-JP" altLang="en-US" dirty="0"/>
              <a:t>外部（例：</a:t>
            </a:r>
            <a:r>
              <a:rPr lang="en-US" altLang="ja-JP" dirty="0"/>
              <a:t>Microsoft</a:t>
            </a:r>
            <a:r>
              <a:rPr lang="ja-JP" altLang="en-US" dirty="0"/>
              <a:t>）を偽る詐欺など課題は残る</a:t>
            </a:r>
            <a:endParaRPr lang="en-US" altLang="ja-JP" dirty="0"/>
          </a:p>
        </p:txBody>
      </p:sp>
      <p:sp>
        <p:nvSpPr>
          <p:cNvPr id="4" name="日付プレースホルダー 3">
            <a:extLst>
              <a:ext uri="{FF2B5EF4-FFF2-40B4-BE49-F238E27FC236}">
                <a16:creationId xmlns:a16="http://schemas.microsoft.com/office/drawing/2014/main" id="{3DF354BB-8594-C2FE-FAB6-53818A5FF35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DC200F2-03CB-7063-E7AD-64C9FE0A62F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5C61806-BDA2-116A-EA3F-9B9B0E74877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02967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8420B-1E65-1727-E3A9-8A4B1560DDA4}"/>
              </a:ext>
            </a:extLst>
          </p:cNvPr>
          <p:cNvSpPr>
            <a:spLocks noGrp="1"/>
          </p:cNvSpPr>
          <p:nvPr>
            <p:ph type="title"/>
          </p:nvPr>
        </p:nvSpPr>
        <p:spPr/>
        <p:txBody>
          <a:bodyPr>
            <a:normAutofit fontScale="90000"/>
          </a:bodyPr>
          <a:lstStyle/>
          <a:p>
            <a:r>
              <a:rPr lang="ja-JP" altLang="en-US" dirty="0"/>
              <a:t>脱線</a:t>
            </a:r>
            <a:r>
              <a:rPr kumimoji="1" lang="en-US" altLang="ja-JP" dirty="0"/>
              <a:t>: </a:t>
            </a:r>
            <a:r>
              <a:rPr kumimoji="1" lang="ja-JP" altLang="en-US" dirty="0"/>
              <a:t>パスワード別送添付ファイル（</a:t>
            </a:r>
            <a:r>
              <a:rPr kumimoji="1" lang="en-US" altLang="ja-JP" dirty="0">
                <a:hlinkClick r:id="rId2"/>
              </a:rPr>
              <a:t>PPAP</a:t>
            </a:r>
            <a:r>
              <a:rPr kumimoji="1" lang="ja-JP" altLang="en-US" dirty="0"/>
              <a:t>）について</a:t>
            </a:r>
          </a:p>
        </p:txBody>
      </p:sp>
      <p:graphicFrame>
        <p:nvGraphicFramePr>
          <p:cNvPr id="7" name="表 7">
            <a:extLst>
              <a:ext uri="{FF2B5EF4-FFF2-40B4-BE49-F238E27FC236}">
                <a16:creationId xmlns:a16="http://schemas.microsoft.com/office/drawing/2014/main" id="{E5A19048-CD55-432D-0AA4-03C273F3F516}"/>
              </a:ext>
            </a:extLst>
          </p:cNvPr>
          <p:cNvGraphicFramePr>
            <a:graphicFrameLocks noGrp="1"/>
          </p:cNvGraphicFramePr>
          <p:nvPr>
            <p:ph idx="1"/>
            <p:extLst>
              <p:ext uri="{D42A27DB-BD31-4B8C-83A1-F6EECF244321}">
                <p14:modId xmlns:p14="http://schemas.microsoft.com/office/powerpoint/2010/main" val="2268881855"/>
              </p:ext>
            </p:extLst>
          </p:nvPr>
        </p:nvGraphicFramePr>
        <p:xfrm>
          <a:off x="34824" y="4293096"/>
          <a:ext cx="8963118" cy="20218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026581499"/>
                    </a:ext>
                  </a:extLst>
                </a:gridCol>
                <a:gridCol w="1080120">
                  <a:extLst>
                    <a:ext uri="{9D8B030D-6E8A-4147-A177-3AD203B41FA5}">
                      <a16:colId xmlns:a16="http://schemas.microsoft.com/office/drawing/2014/main" val="1176187147"/>
                    </a:ext>
                  </a:extLst>
                </a:gridCol>
                <a:gridCol w="2304256">
                  <a:extLst>
                    <a:ext uri="{9D8B030D-6E8A-4147-A177-3AD203B41FA5}">
                      <a16:colId xmlns:a16="http://schemas.microsoft.com/office/drawing/2014/main" val="2080560560"/>
                    </a:ext>
                  </a:extLst>
                </a:gridCol>
                <a:gridCol w="3274486">
                  <a:extLst>
                    <a:ext uri="{9D8B030D-6E8A-4147-A177-3AD203B41FA5}">
                      <a16:colId xmlns:a16="http://schemas.microsoft.com/office/drawing/2014/main" val="3806260253"/>
                    </a:ext>
                  </a:extLst>
                </a:gridCol>
              </a:tblGrid>
              <a:tr h="370840">
                <a:tc>
                  <a:txBody>
                    <a:bodyPr/>
                    <a:lstStyle/>
                    <a:p>
                      <a:endParaRPr kumimoji="1" lang="ja-JP" altLang="en-US"/>
                    </a:p>
                  </a:txBody>
                  <a:tcPr/>
                </a:tc>
                <a:tc>
                  <a:txBody>
                    <a:bodyPr/>
                    <a:lstStyle/>
                    <a:p>
                      <a:r>
                        <a:rPr kumimoji="1" lang="ja-JP" altLang="en-US" dirty="0"/>
                        <a:t>利便性</a:t>
                      </a:r>
                    </a:p>
                  </a:txBody>
                  <a:tcPr/>
                </a:tc>
                <a:tc>
                  <a:txBody>
                    <a:bodyPr/>
                    <a:lstStyle/>
                    <a:p>
                      <a:r>
                        <a:rPr kumimoji="1" lang="ja-JP" altLang="en-US" dirty="0"/>
                        <a:t>送信者セキュリティ（情報漏洩対策）</a:t>
                      </a:r>
                    </a:p>
                  </a:txBody>
                  <a:tcPr/>
                </a:tc>
                <a:tc>
                  <a:txBody>
                    <a:bodyPr/>
                    <a:lstStyle/>
                    <a:p>
                      <a:r>
                        <a:rPr kumimoji="1" lang="ja-JP" altLang="en-US" dirty="0"/>
                        <a:t>受信者セキュリティ（マルウェア・フィッシング対策）</a:t>
                      </a:r>
                    </a:p>
                  </a:txBody>
                  <a:tcPr/>
                </a:tc>
                <a:extLst>
                  <a:ext uri="{0D108BD9-81ED-4DB2-BD59-A6C34878D82A}">
                    <a16:rowId xmlns:a16="http://schemas.microsoft.com/office/drawing/2014/main" val="1850763459"/>
                  </a:ext>
                </a:extLst>
              </a:tr>
              <a:tr h="370840">
                <a:tc>
                  <a:txBody>
                    <a:bodyPr/>
                    <a:lstStyle/>
                    <a:p>
                      <a:r>
                        <a:rPr kumimoji="1" lang="ja-JP" altLang="en-US" dirty="0"/>
                        <a:t>普通にメール添付</a:t>
                      </a:r>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1840059847"/>
                  </a:ext>
                </a:extLst>
              </a:tr>
              <a:tr h="370840">
                <a:tc>
                  <a:txBody>
                    <a:bodyPr/>
                    <a:lstStyle/>
                    <a:p>
                      <a:r>
                        <a:rPr kumimoji="1" lang="en-US" altLang="ja-JP" dirty="0"/>
                        <a:t>PPAP</a:t>
                      </a:r>
                      <a:endParaRPr kumimoji="1" lang="ja-JP" altLang="en-US" dirty="0"/>
                    </a:p>
                  </a:txBody>
                  <a:tcPr/>
                </a:tc>
                <a:tc>
                  <a:txBody>
                    <a:bodyPr/>
                    <a:lstStyle/>
                    <a:p>
                      <a:r>
                        <a:rPr kumimoji="1" lang="en-US" altLang="ja-JP" dirty="0">
                          <a:solidFill>
                            <a:srgbClr val="FF0000"/>
                          </a:solidFill>
                        </a:rPr>
                        <a:t>-100</a:t>
                      </a:r>
                      <a:endParaRPr kumimoji="1" lang="ja-JP" altLang="en-US" dirty="0">
                        <a:solidFill>
                          <a:srgbClr val="FF0000"/>
                        </a:solidFill>
                      </a:endParaRPr>
                    </a:p>
                  </a:txBody>
                  <a:tcPr/>
                </a:tc>
                <a:tc>
                  <a:txBody>
                    <a:bodyPr/>
                    <a:lstStyle/>
                    <a:p>
                      <a:r>
                        <a:rPr kumimoji="1" lang="en-US" altLang="ja-JP" dirty="0">
                          <a:solidFill>
                            <a:srgbClr val="FF0000"/>
                          </a:solidFill>
                        </a:rPr>
                        <a:t>0.01</a:t>
                      </a:r>
                      <a:endParaRPr kumimoji="1" lang="ja-JP" altLang="en-US" dirty="0">
                        <a:solidFill>
                          <a:srgbClr val="FF0000"/>
                        </a:solidFill>
                      </a:endParaRPr>
                    </a:p>
                  </a:txBody>
                  <a:tcPr/>
                </a:tc>
                <a:tc>
                  <a:txBody>
                    <a:bodyPr/>
                    <a:lstStyle/>
                    <a:p>
                      <a:r>
                        <a:rPr kumimoji="1" lang="en-US" altLang="ja-JP" dirty="0">
                          <a:solidFill>
                            <a:srgbClr val="FF0000"/>
                          </a:solidFill>
                        </a:rPr>
                        <a:t>-50</a:t>
                      </a:r>
                      <a:r>
                        <a:rPr kumimoji="1" lang="ja-JP" altLang="en-US" dirty="0">
                          <a:solidFill>
                            <a:srgbClr val="FF0000"/>
                          </a:solidFill>
                        </a:rPr>
                        <a:t>（アンチウィルス無効化）</a:t>
                      </a:r>
                    </a:p>
                  </a:txBody>
                  <a:tcPr/>
                </a:tc>
                <a:extLst>
                  <a:ext uri="{0D108BD9-81ED-4DB2-BD59-A6C34878D82A}">
                    <a16:rowId xmlns:a16="http://schemas.microsoft.com/office/drawing/2014/main" val="2242109737"/>
                  </a:ext>
                </a:extLst>
              </a:tr>
              <a:tr h="370840">
                <a:tc>
                  <a:txBody>
                    <a:bodyPr/>
                    <a:lstStyle/>
                    <a:p>
                      <a:r>
                        <a:rPr kumimoji="1" lang="ja-JP" altLang="en-US" dirty="0"/>
                        <a:t>クラウドに置き共有</a:t>
                      </a:r>
                    </a:p>
                  </a:txBody>
                  <a:tcPr/>
                </a:tc>
                <a:tc>
                  <a:txBody>
                    <a:bodyPr/>
                    <a:lstStyle/>
                    <a:p>
                      <a:r>
                        <a:rPr kumimoji="1" lang="en-US" altLang="ja-JP" dirty="0"/>
                        <a:t>50</a:t>
                      </a:r>
                      <a:r>
                        <a:rPr kumimoji="1" lang="ja-JP" altLang="en-US" dirty="0"/>
                        <a:t>～</a:t>
                      </a:r>
                      <a:r>
                        <a:rPr kumimoji="1" lang="en-US" altLang="ja-JP" dirty="0"/>
                        <a:t>100</a:t>
                      </a:r>
                      <a:endParaRPr kumimoji="1" lang="ja-JP" altLang="en-US" dirty="0"/>
                    </a:p>
                  </a:txBody>
                  <a:tcPr/>
                </a:tc>
                <a:tc>
                  <a:txBody>
                    <a:bodyPr/>
                    <a:lstStyle/>
                    <a:p>
                      <a:r>
                        <a:rPr kumimoji="1" lang="en-US" altLang="ja-JP" dirty="0"/>
                        <a:t>50</a:t>
                      </a:r>
                      <a:r>
                        <a:rPr kumimoji="1" lang="ja-JP" altLang="en-US" dirty="0"/>
                        <a:t>（適切にアクセス権設定した場合）</a:t>
                      </a:r>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2734056232"/>
                  </a:ext>
                </a:extLst>
              </a:tr>
            </a:tbl>
          </a:graphicData>
        </a:graphic>
      </p:graphicFrame>
      <p:sp>
        <p:nvSpPr>
          <p:cNvPr id="4" name="日付プレースホルダー 3">
            <a:extLst>
              <a:ext uri="{FF2B5EF4-FFF2-40B4-BE49-F238E27FC236}">
                <a16:creationId xmlns:a16="http://schemas.microsoft.com/office/drawing/2014/main" id="{8BDEAB9A-F106-4F24-71D4-37B1C8FA367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FD39AD6-CD90-8836-B64F-A0C9E169AE0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9BC3649-E17D-339B-4F78-9F1F1949360D}"/>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9" name="テキスト プレースホルダー 8">
            <a:extLst>
              <a:ext uri="{FF2B5EF4-FFF2-40B4-BE49-F238E27FC236}">
                <a16:creationId xmlns:a16="http://schemas.microsoft.com/office/drawing/2014/main" id="{D04A918A-839C-572D-0A35-3FECB327EE16}"/>
              </a:ext>
            </a:extLst>
          </p:cNvPr>
          <p:cNvSpPr>
            <a:spLocks noGrp="1"/>
          </p:cNvSpPr>
          <p:nvPr>
            <p:ph type="body" idx="4294967295"/>
          </p:nvPr>
        </p:nvSpPr>
        <p:spPr>
          <a:xfrm>
            <a:off x="457200" y="1417639"/>
            <a:ext cx="8229600" cy="2731442"/>
          </a:xfrm>
        </p:spPr>
        <p:txBody>
          <a:bodyPr>
            <a:normAutofit fontScale="92500" lnSpcReduction="10000"/>
          </a:bodyPr>
          <a:lstStyle/>
          <a:p>
            <a:r>
              <a:rPr kumimoji="1" lang="ja-JP" altLang="en-US" dirty="0"/>
              <a:t>ファイルを</a:t>
            </a:r>
            <a:r>
              <a:rPr kumimoji="1" lang="en-US" altLang="ja-JP" dirty="0"/>
              <a:t>zip</a:t>
            </a:r>
            <a:r>
              <a:rPr kumimoji="1" lang="ja-JP" altLang="en-US" dirty="0"/>
              <a:t>暗号化しパスワードを別送</a:t>
            </a:r>
            <a:endParaRPr kumimoji="1" lang="en-US" altLang="ja-JP" dirty="0"/>
          </a:p>
          <a:p>
            <a:r>
              <a:rPr kumimoji="1" lang="ja-JP" altLang="en-US" dirty="0"/>
              <a:t>日本で発明</a:t>
            </a:r>
            <a:r>
              <a:rPr lang="ja-JP" altLang="en-US" dirty="0"/>
              <a:t>、</a:t>
            </a:r>
            <a:r>
              <a:rPr kumimoji="1" lang="ja-JP" altLang="en-US" dirty="0"/>
              <a:t>日本で以外誰も使わない</a:t>
            </a:r>
            <a:endParaRPr kumimoji="1" lang="en-US" altLang="ja-JP" dirty="0"/>
          </a:p>
          <a:p>
            <a:r>
              <a:rPr kumimoji="1" lang="ja-JP" altLang="en-US" dirty="0"/>
              <a:t>不便（特に後でメールを検索するとき）</a:t>
            </a:r>
            <a:endParaRPr kumimoji="1" lang="en-US" altLang="ja-JP" dirty="0"/>
          </a:p>
          <a:p>
            <a:r>
              <a:rPr lang="ja-JP" altLang="en-US" dirty="0"/>
              <a:t>経路上で盗聴されていたら無力</a:t>
            </a:r>
            <a:endParaRPr lang="en-US" altLang="ja-JP" dirty="0"/>
          </a:p>
          <a:p>
            <a:r>
              <a:rPr kumimoji="1" lang="ja-JP" altLang="en-US" sz="2000" dirty="0"/>
              <a:t>利益</a:t>
            </a:r>
            <a:r>
              <a:rPr kumimoji="1" lang="ja-JP" altLang="en-US" dirty="0"/>
              <a:t> </a:t>
            </a:r>
            <a:r>
              <a:rPr kumimoji="1" lang="en-US" altLang="ja-JP" dirty="0"/>
              <a:t>&lt;&lt; </a:t>
            </a:r>
            <a:r>
              <a:rPr kumimoji="1" lang="ja-JP" altLang="en-US" sz="3900" b="1"/>
              <a:t>不利益</a:t>
            </a:r>
            <a:endParaRPr kumimoji="1" lang="ja-JP" altLang="en-US" b="1" dirty="0"/>
          </a:p>
        </p:txBody>
      </p:sp>
    </p:spTree>
    <p:extLst>
      <p:ext uri="{BB962C8B-B14F-4D97-AF65-F5344CB8AC3E}">
        <p14:creationId xmlns:p14="http://schemas.microsoft.com/office/powerpoint/2010/main" val="342435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solidFill>
                  <a:srgbClr val="C00000"/>
                </a:solidFill>
              </a:rPr>
              <a:t>ウェビナー・大規模ミーティング</a:t>
            </a:r>
            <a:endParaRPr kumimoji="1"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1095515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1078161722"/>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1639476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solidFill>
                  <a:srgbClr val="C00000"/>
                </a:solidFill>
              </a:rPr>
              <a:t>Zoom</a:t>
            </a:r>
            <a:r>
              <a:rPr lang="ja-JP" altLang="en-US" dirty="0">
                <a:solidFill>
                  <a:srgbClr val="C00000"/>
                </a:solidFill>
              </a:rPr>
              <a:t>最近の追加</a:t>
            </a:r>
            <a:r>
              <a:rPr kumimoji="1" lang="ja-JP" altLang="en-US" dirty="0">
                <a:solidFill>
                  <a:srgbClr val="C00000"/>
                </a:solidFill>
              </a:rPr>
              <a:t>機能</a:t>
            </a:r>
            <a:endParaRPr kumimoji="1" lang="en-US" altLang="ja-JP" dirty="0">
              <a:solidFill>
                <a:srgbClr val="C00000"/>
              </a:solidFill>
            </a:endParaRPr>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3508677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77500" lnSpcReduction="20000"/>
          </a:bodyPr>
          <a:lstStyle/>
          <a:p>
            <a:r>
              <a:rPr lang="en-US" altLang="ja-JP" dirty="0">
                <a:solidFill>
                  <a:schemeClr val="accent1">
                    <a:lumMod val="75000"/>
                  </a:schemeClr>
                </a:solidFill>
                <a:hlinkClick r:id="rId2"/>
              </a:rPr>
              <a:t>End-to-end</a:t>
            </a:r>
            <a:r>
              <a:rPr lang="ja-JP" altLang="en-US" dirty="0">
                <a:solidFill>
                  <a:schemeClr val="accent1">
                    <a:lumMod val="75000"/>
                  </a:schemeClr>
                </a:solidFill>
                <a:hlinkClick r:id="rId2"/>
              </a:rPr>
              <a:t>暗号化</a:t>
            </a:r>
            <a:endParaRPr lang="en-US" altLang="ja-JP" dirty="0">
              <a:solidFill>
                <a:schemeClr val="accent1">
                  <a:lumMod val="75000"/>
                </a:schemeClr>
              </a:solidFill>
            </a:endParaRPr>
          </a:p>
          <a:p>
            <a:pPr lvl="1"/>
            <a:r>
              <a:rPr kumimoji="1" lang="ja-JP" altLang="en-US" dirty="0"/>
              <a:t>特に</a:t>
            </a:r>
            <a:r>
              <a:rPr kumimoji="1" lang="ja-JP" altLang="en-US" dirty="0">
                <a:solidFill>
                  <a:schemeClr val="accent1">
                    <a:lumMod val="75000"/>
                  </a:schemeClr>
                </a:solidFill>
              </a:rPr>
              <a:t>機密性が要求される</a:t>
            </a:r>
            <a:r>
              <a:rPr kumimoji="1" lang="ja-JP" altLang="en-US" dirty="0"/>
              <a:t>会議に有用</a:t>
            </a:r>
            <a:endParaRPr kumimoji="1" lang="en-US" altLang="ja-JP" dirty="0"/>
          </a:p>
          <a:p>
            <a:r>
              <a:rPr lang="ja-JP" altLang="en-US" dirty="0">
                <a:hlinkClick r:id="rId3"/>
              </a:rPr>
              <a:t>同時に</a:t>
            </a:r>
            <a:r>
              <a:rPr lang="ja-JP" altLang="en-US" dirty="0">
                <a:solidFill>
                  <a:schemeClr val="accent1">
                    <a:lumMod val="75000"/>
                  </a:schemeClr>
                </a:solidFill>
                <a:hlinkClick r:id="rId3"/>
              </a:rPr>
              <a:t>複数ミーティング</a:t>
            </a:r>
            <a:r>
              <a:rPr lang="ja-JP" altLang="en-US" dirty="0"/>
              <a:t>へ（アプリで）参加</a:t>
            </a:r>
            <a:endParaRPr lang="en-US" altLang="ja-JP" dirty="0"/>
          </a:p>
          <a:p>
            <a:r>
              <a:rPr kumimoji="1" lang="ja-JP" altLang="en-US" dirty="0">
                <a:solidFill>
                  <a:schemeClr val="accent1">
                    <a:lumMod val="75000"/>
                  </a:schemeClr>
                </a:solidFill>
                <a:hlinkClick r:id="rId4"/>
              </a:rPr>
              <a:t>ブレークアウトルーム</a:t>
            </a:r>
            <a:r>
              <a:rPr lang="ja-JP" altLang="en-US" dirty="0">
                <a:solidFill>
                  <a:schemeClr val="accent1">
                    <a:lumMod val="75000"/>
                  </a:schemeClr>
                </a:solidFill>
              </a:rPr>
              <a:t>関係</a:t>
            </a:r>
            <a:endParaRPr kumimoji="1" lang="en-US" altLang="ja-JP" dirty="0">
              <a:solidFill>
                <a:schemeClr val="accent1">
                  <a:lumMod val="75000"/>
                </a:schemeClr>
              </a:solidFill>
            </a:endParaRPr>
          </a:p>
          <a:p>
            <a:pPr lvl="1"/>
            <a:r>
              <a:rPr lang="ja-JP" altLang="en-US" dirty="0">
                <a:solidFill>
                  <a:schemeClr val="accent1">
                    <a:lumMod val="75000"/>
                  </a:schemeClr>
                </a:solidFill>
              </a:rPr>
              <a:t>全ルームへ</a:t>
            </a:r>
            <a:r>
              <a:rPr lang="ja-JP" altLang="en-US" dirty="0">
                <a:solidFill>
                  <a:schemeClr val="accent1">
                    <a:lumMod val="75000"/>
                  </a:schemeClr>
                </a:solidFill>
                <a:hlinkClick r:id="rId5"/>
              </a:rPr>
              <a:t>一斉</a:t>
            </a:r>
            <a:r>
              <a:rPr kumimoji="1" lang="ja-JP" altLang="en-US" dirty="0">
                <a:solidFill>
                  <a:schemeClr val="accent1">
                    <a:lumMod val="75000"/>
                  </a:schemeClr>
                </a:solidFill>
                <a:hlinkClick r:id="rId5"/>
              </a:rPr>
              <a:t>画面共有、音声放送</a:t>
            </a:r>
            <a:endParaRPr kumimoji="1" lang="en-US" altLang="ja-JP" dirty="0">
              <a:solidFill>
                <a:schemeClr val="accent1">
                  <a:lumMod val="75000"/>
                </a:schemeClr>
              </a:solidFill>
            </a:endParaRPr>
          </a:p>
          <a:p>
            <a:pPr lvl="1"/>
            <a:r>
              <a:rPr kumimoji="1" lang="ja-JP" altLang="en-US" dirty="0">
                <a:solidFill>
                  <a:schemeClr val="accent1">
                    <a:lumMod val="75000"/>
                  </a:schemeClr>
                </a:solidFill>
              </a:rPr>
              <a:t>全ルーム内の</a:t>
            </a:r>
            <a:r>
              <a:rPr kumimoji="1" lang="ja-JP" altLang="en-US" dirty="0">
                <a:solidFill>
                  <a:schemeClr val="accent1">
                    <a:lumMod val="75000"/>
                  </a:schemeClr>
                </a:solidFill>
                <a:hlinkClick r:id="rId4"/>
              </a:rPr>
              <a:t>アクティビティ確認</a:t>
            </a:r>
            <a:r>
              <a:rPr kumimoji="1" lang="ja-JP" altLang="en-US" dirty="0">
                <a:solidFill>
                  <a:schemeClr val="accent1">
                    <a:lumMod val="75000"/>
                  </a:schemeClr>
                </a:solidFill>
              </a:rPr>
              <a:t>（マイク</a:t>
            </a:r>
            <a:r>
              <a:rPr lang="ja-JP" altLang="en-US" dirty="0">
                <a:solidFill>
                  <a:schemeClr val="accent1">
                    <a:lumMod val="75000"/>
                  </a:schemeClr>
                </a:solidFill>
              </a:rPr>
              <a:t>・ビデオ・画面共有の</a:t>
            </a:r>
            <a:r>
              <a:rPr lang="en-US" altLang="ja-JP" dirty="0">
                <a:solidFill>
                  <a:schemeClr val="accent1">
                    <a:lumMod val="75000"/>
                  </a:schemeClr>
                </a:solidFill>
              </a:rPr>
              <a:t>ON/OFF</a:t>
            </a:r>
            <a:r>
              <a:rPr lang="ja-JP" altLang="en-US" dirty="0">
                <a:solidFill>
                  <a:schemeClr val="accent1">
                    <a:lumMod val="75000"/>
                  </a:schemeClr>
                </a:solidFill>
              </a:rPr>
              <a:t>状態）</a:t>
            </a:r>
            <a:endParaRPr kumimoji="1" lang="en-US" altLang="ja-JP" dirty="0">
              <a:solidFill>
                <a:schemeClr val="accent1">
                  <a:lumMod val="75000"/>
                </a:schemeClr>
              </a:solidFill>
            </a:endParaRPr>
          </a:p>
          <a:p>
            <a:r>
              <a:rPr lang="ja-JP" altLang="en-US" dirty="0">
                <a:solidFill>
                  <a:schemeClr val="accent1">
                    <a:lumMod val="75000"/>
                  </a:schemeClr>
                </a:solidFill>
                <a:hlinkClick r:id="rId6"/>
              </a:rPr>
              <a:t>フォーカスモード</a:t>
            </a:r>
            <a:endParaRPr lang="en-US" altLang="ja-JP" dirty="0">
              <a:solidFill>
                <a:schemeClr val="accent1">
                  <a:lumMod val="75000"/>
                </a:schemeClr>
              </a:solidFill>
            </a:endParaRPr>
          </a:p>
          <a:p>
            <a:pPr lvl="1"/>
            <a:r>
              <a:rPr kumimoji="1" lang="ja-JP" altLang="en-US" dirty="0">
                <a:solidFill>
                  <a:schemeClr val="accent1">
                    <a:lumMod val="75000"/>
                  </a:schemeClr>
                </a:solidFill>
              </a:rPr>
              <a:t>カメラ</a:t>
            </a:r>
            <a:r>
              <a:rPr kumimoji="1" lang="en-US" altLang="ja-JP" dirty="0">
                <a:solidFill>
                  <a:schemeClr val="accent1">
                    <a:lumMod val="75000"/>
                  </a:schemeClr>
                </a:solidFill>
              </a:rPr>
              <a:t>ON</a:t>
            </a:r>
            <a:r>
              <a:rPr kumimoji="1" lang="ja-JP" altLang="en-US" dirty="0">
                <a:solidFill>
                  <a:schemeClr val="accent1">
                    <a:lumMod val="75000"/>
                  </a:schemeClr>
                </a:solidFill>
              </a:rPr>
              <a:t>にした人の絵をホストしか見れない</a:t>
            </a:r>
            <a:endParaRPr kumimoji="1" lang="en-US" altLang="ja-JP" dirty="0">
              <a:solidFill>
                <a:schemeClr val="accent1">
                  <a:lumMod val="75000"/>
                </a:schemeClr>
              </a:solidFill>
            </a:endParaRPr>
          </a:p>
          <a:p>
            <a:pPr lvl="1"/>
            <a:r>
              <a:rPr lang="ja-JP" altLang="en-US" dirty="0">
                <a:solidFill>
                  <a:schemeClr val="accent1">
                    <a:lumMod val="75000"/>
                  </a:schemeClr>
                </a:solidFill>
              </a:rPr>
              <a:t>学生にカメラを</a:t>
            </a:r>
            <a:r>
              <a:rPr lang="en-US" altLang="ja-JP" dirty="0">
                <a:solidFill>
                  <a:schemeClr val="accent1">
                    <a:lumMod val="75000"/>
                  </a:schemeClr>
                </a:solidFill>
              </a:rPr>
              <a:t>ON</a:t>
            </a:r>
            <a:r>
              <a:rPr lang="ja-JP" altLang="en-US" dirty="0">
                <a:solidFill>
                  <a:schemeClr val="accent1">
                    <a:lumMod val="75000"/>
                  </a:schemeClr>
                </a:solidFill>
              </a:rPr>
              <a:t>させたいが、全員に顔見せ強制はできない</a:t>
            </a:r>
            <a:r>
              <a:rPr lang="en-US" altLang="ja-JP" dirty="0">
                <a:solidFill>
                  <a:schemeClr val="accent1">
                    <a:lumMod val="75000"/>
                  </a:schemeClr>
                </a:solidFill>
              </a:rPr>
              <a:t>… </a:t>
            </a:r>
            <a:r>
              <a:rPr lang="ja-JP" altLang="en-US" dirty="0"/>
              <a:t>という場合に有用</a:t>
            </a:r>
            <a:endParaRPr lang="en-US" altLang="ja-JP" dirty="0"/>
          </a:p>
          <a:p>
            <a:r>
              <a:rPr lang="ja-JP" altLang="en-US" dirty="0"/>
              <a:t>自動文字おこし </a:t>
            </a:r>
            <a:r>
              <a:rPr lang="ja-JP" altLang="en-US" dirty="0">
                <a:hlinkClick r:id="rId7"/>
              </a:rPr>
              <a:t>対応言語（含む日本語）の充実</a:t>
            </a:r>
            <a:endParaRPr lang="en-US" altLang="ja-JP" dirty="0"/>
          </a:p>
          <a:p>
            <a:r>
              <a:rPr lang="en-US" altLang="ja-JP" dirty="0"/>
              <a:t>OS, Zoom</a:t>
            </a:r>
            <a:r>
              <a:rPr lang="ja-JP" altLang="en-US" dirty="0"/>
              <a:t>バージョンなどで使えない場合があるので（特に授業などでは）条件を確認してからご利用ください</a:t>
            </a:r>
            <a:endParaRPr lang="en-US" altLang="ja-JP"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rgbClr val="C00000"/>
                </a:solidFill>
                <a:effectLst>
                  <a:outerShdw blurRad="127000" algn="tl" rotWithShape="0">
                    <a:schemeClr val="bg1">
                      <a:alpha val="90000"/>
                    </a:schemeClr>
                  </a:outerShdw>
                </a:effectLst>
                <a:latin typeface="+mn-lt"/>
                <a:ea typeface="+mn-ea"/>
                <a:cs typeface="+mn-cs"/>
              </a:rPr>
              <a:t>アップデートしてない</a:t>
            </a:r>
            <a:r>
              <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195605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en-US" altLang="ja-JP" dirty="0"/>
              <a:t>2022</a:t>
            </a:r>
            <a:r>
              <a:rPr kumimoji="1" lang="ja-JP" altLang="en-US" dirty="0"/>
              <a:t>年</a:t>
            </a:r>
            <a:r>
              <a:rPr kumimoji="1" lang="en-US" altLang="ja-JP" dirty="0"/>
              <a:t>11</a:t>
            </a:r>
            <a:r>
              <a:rPr kumimoji="1" lang="ja-JP" altLang="en-US" dirty="0"/>
              <a:t>月</a:t>
            </a:r>
            <a:r>
              <a:rPr kumimoji="1" lang="en-US" altLang="ja-JP" dirty="0"/>
              <a:t>5</a:t>
            </a:r>
            <a:r>
              <a:rPr kumimoji="1" lang="ja-JP" altLang="en-US" dirty="0"/>
              <a:t>日以降、以下が起きる</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fontScale="92500"/>
          </a:bodyPr>
          <a:lstStyle/>
          <a:p>
            <a:r>
              <a:rPr kumimoji="1" lang="en-US" altLang="ja-JP" dirty="0"/>
              <a:t>Microsoft, Google</a:t>
            </a:r>
            <a:r>
              <a:rPr kumimoji="1" lang="ja-JP" altLang="en-US" dirty="0"/>
              <a:t>クラウド上のドキュメント共有を使いこなして業務効率改善</a:t>
            </a:r>
            <a:endParaRPr kumimoji="1" lang="en-US" altLang="ja-JP" dirty="0"/>
          </a:p>
          <a:p>
            <a:pPr lvl="1"/>
            <a:r>
              <a:rPr lang="ja-JP" altLang="en-US" dirty="0"/>
              <a:t>脱・添付ファイルたらいまわし</a:t>
            </a:r>
            <a:endParaRPr lang="en-US" altLang="ja-JP" dirty="0"/>
          </a:p>
          <a:p>
            <a:pPr lvl="1"/>
            <a:r>
              <a:rPr kumimoji="1" lang="ja-JP" altLang="en-US" dirty="0"/>
              <a:t>ついでに撲滅・</a:t>
            </a:r>
            <a:r>
              <a:rPr kumimoji="1" lang="en-US" altLang="ja-JP" dirty="0"/>
              <a:t>PPAP</a:t>
            </a:r>
          </a:p>
          <a:p>
            <a:r>
              <a:rPr lang="ja-JP" altLang="en-US" dirty="0"/>
              <a:t>メール送信者セキュリティ（情報漏洩防止）</a:t>
            </a:r>
            <a:endParaRPr lang="en-US" altLang="ja-JP" dirty="0"/>
          </a:p>
          <a:p>
            <a:pPr lvl="1"/>
            <a:r>
              <a:rPr kumimoji="1" lang="ja-JP" altLang="en-US" dirty="0"/>
              <a:t>クラウド上でしっかりアクセス権を管理</a:t>
            </a:r>
            <a:endParaRPr kumimoji="1" lang="en-US" altLang="ja-JP" dirty="0"/>
          </a:p>
          <a:p>
            <a:r>
              <a:rPr kumimoji="1" lang="ja-JP" altLang="en-US" dirty="0"/>
              <a:t>メール受信者セキュリティ（マルウェア・フィッシング対策）</a:t>
            </a:r>
            <a:r>
              <a:rPr kumimoji="1" lang="en-US" altLang="ja-JP" dirty="0"/>
              <a:t>… </a:t>
            </a:r>
          </a:p>
          <a:p>
            <a:pPr lvl="1"/>
            <a:r>
              <a:rPr kumimoji="1" lang="ja-JP" altLang="en-US" dirty="0"/>
              <a:t>組織内は脱・メール</a:t>
            </a:r>
            <a:r>
              <a:rPr lang="ja-JP" altLang="en-US" dirty="0"/>
              <a:t>？</a:t>
            </a:r>
            <a:endParaRPr lang="en-US" altLang="ja-JP"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7138</TotalTime>
  <Words>3455</Words>
  <Application>Microsoft Office PowerPoint</Application>
  <PresentationFormat>画面に合わせる (4:3)</PresentationFormat>
  <Paragraphs>509</Paragraphs>
  <Slides>49</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M/Gクラウド：一番の使い道</vt:lpstr>
      <vt:lpstr>理由1: 仕事の効率（利便性）</vt:lpstr>
      <vt:lpstr>業務効率化のための考え方</vt:lpstr>
      <vt:lpstr>理由2: 送信者のセキュリティ （情報漏洩防止の観点 ）</vt:lpstr>
      <vt:lpstr>理由3: 受信者のセキュリティ （マルウェア感染・フィッシング防止の観点）</vt:lpstr>
      <vt:lpstr>マルウェア・フィッシングの正しい対策は?</vt:lpstr>
      <vt:lpstr>脱線: パスワード別送添付ファイル（PPAP）について</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アップデートしてないZoomクライアントは使えなくなる件</vt:lpstr>
      <vt:lpstr>最新版に更新する方法</vt:lpstr>
      <vt:lpstr>Webex</vt:lpstr>
      <vt:lpstr>Webex</vt:lpstr>
      <vt:lpstr>サインイン: 流れ</vt:lpstr>
      <vt:lpstr>sli.do</vt:lpstr>
      <vt:lpstr>サインイン方法</vt:lpstr>
      <vt:lpstr>まとめ</vt:lpstr>
      <vt:lpstr>ついでにZoom URLも…</vt:lpstr>
      <vt:lpstr>M と G 整理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628</cp:revision>
  <dcterms:created xsi:type="dcterms:W3CDTF">2020-09-08T15:01:11Z</dcterms:created>
  <dcterms:modified xsi:type="dcterms:W3CDTF">2022-09-13T14:16:41Z</dcterms:modified>
</cp:coreProperties>
</file>